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0"/>
  </p:notesMasterIdLst>
  <p:sldIdLst>
    <p:sldId id="256" r:id="rId6"/>
    <p:sldId id="296" r:id="rId7"/>
    <p:sldId id="259" r:id="rId8"/>
    <p:sldId id="292" r:id="rId9"/>
    <p:sldId id="293" r:id="rId10"/>
    <p:sldId id="262" r:id="rId11"/>
    <p:sldId id="297" r:id="rId12"/>
    <p:sldId id="288" r:id="rId13"/>
    <p:sldId id="279" r:id="rId14"/>
    <p:sldId id="287" r:id="rId15"/>
    <p:sldId id="299" r:id="rId16"/>
    <p:sldId id="264" r:id="rId17"/>
    <p:sldId id="291" r:id="rId18"/>
    <p:sldId id="281" r:id="rId19"/>
    <p:sldId id="294" r:id="rId20"/>
    <p:sldId id="282" r:id="rId21"/>
    <p:sldId id="266" r:id="rId22"/>
    <p:sldId id="300" r:id="rId23"/>
    <p:sldId id="289" r:id="rId24"/>
    <p:sldId id="298" r:id="rId25"/>
    <p:sldId id="273" r:id="rId26"/>
    <p:sldId id="276" r:id="rId27"/>
    <p:sldId id="275" r:id="rId28"/>
    <p:sldId id="277" r:id="rId29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a Maffei" initials="AM" lastIdx="5" clrIdx="0">
    <p:extLst>
      <p:ext uri="{19B8F6BF-5375-455C-9EA6-DF929625EA0E}">
        <p15:presenceInfo xmlns:p15="http://schemas.microsoft.com/office/powerpoint/2012/main" xmlns="" userId="S-1-5-21-1696016009-2941127891-3209115755-816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25A7B"/>
    <a:srgbClr val="5468A0"/>
    <a:srgbClr val="617692"/>
    <a:srgbClr val="8EB4E3"/>
    <a:srgbClr val="A5D3ED"/>
    <a:srgbClr val="3953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928" autoAdjust="0"/>
    <p:restoredTop sz="94674"/>
  </p:normalViewPr>
  <p:slideViewPr>
    <p:cSldViewPr>
      <p:cViewPr varScale="1">
        <p:scale>
          <a:sx n="106" d="100"/>
          <a:sy n="106" d="100"/>
        </p:scale>
        <p:origin x="-131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D4F48-305B-4035-9811-ED15498C64BE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A9E01-3A7E-44B6-B977-88603140ED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069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A9E01-3A7E-44B6-B977-88603140EDA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138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2384968"/>
            <a:ext cx="980440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44500" y="5454803"/>
            <a:ext cx="9804400" cy="150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FFAC29"/>
                </a:solidFill>
                <a:latin typeface="Neuzeit Grotesk"/>
                <a:cs typeface="Neuzeit Grotes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FFAC29"/>
                </a:solidFill>
                <a:latin typeface="Neuzeit Grotesk"/>
                <a:cs typeface="Neuzeit Grotes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2269858"/>
            <a:ext cx="3145777" cy="198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73111" y="2269845"/>
            <a:ext cx="3145772" cy="229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773106" y="4806647"/>
            <a:ext cx="3145777" cy="22961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709241" y="0"/>
            <a:ext cx="3983354" cy="4262120"/>
          </a:xfrm>
          <a:custGeom>
            <a:avLst/>
            <a:gdLst/>
            <a:ahLst/>
            <a:cxnLst/>
            <a:rect l="l" t="t" r="r" b="b"/>
            <a:pathLst>
              <a:path w="3983354" h="4262120">
                <a:moveTo>
                  <a:pt x="3982761" y="0"/>
                </a:moveTo>
                <a:lnTo>
                  <a:pt x="0" y="0"/>
                </a:lnTo>
                <a:lnTo>
                  <a:pt x="7301" y="9514"/>
                </a:lnTo>
                <a:lnTo>
                  <a:pt x="35284" y="47289"/>
                </a:lnTo>
                <a:lnTo>
                  <a:pt x="62662" y="85544"/>
                </a:lnTo>
                <a:lnTo>
                  <a:pt x="89446" y="124261"/>
                </a:lnTo>
                <a:lnTo>
                  <a:pt x="115648" y="163420"/>
                </a:lnTo>
                <a:lnTo>
                  <a:pt x="141281" y="203001"/>
                </a:lnTo>
                <a:lnTo>
                  <a:pt x="166358" y="242985"/>
                </a:lnTo>
                <a:lnTo>
                  <a:pt x="190891" y="283351"/>
                </a:lnTo>
                <a:lnTo>
                  <a:pt x="214893" y="324082"/>
                </a:lnTo>
                <a:lnTo>
                  <a:pt x="238375" y="365156"/>
                </a:lnTo>
                <a:lnTo>
                  <a:pt x="261350" y="406554"/>
                </a:lnTo>
                <a:lnTo>
                  <a:pt x="283831" y="448257"/>
                </a:lnTo>
                <a:lnTo>
                  <a:pt x="305830" y="490245"/>
                </a:lnTo>
                <a:lnTo>
                  <a:pt x="327360" y="532498"/>
                </a:lnTo>
                <a:lnTo>
                  <a:pt x="348432" y="574997"/>
                </a:lnTo>
                <a:lnTo>
                  <a:pt x="369060" y="617723"/>
                </a:lnTo>
                <a:lnTo>
                  <a:pt x="389256" y="660655"/>
                </a:lnTo>
                <a:lnTo>
                  <a:pt x="409032" y="703774"/>
                </a:lnTo>
                <a:lnTo>
                  <a:pt x="428400" y="747060"/>
                </a:lnTo>
                <a:lnTo>
                  <a:pt x="447374" y="790494"/>
                </a:lnTo>
                <a:lnTo>
                  <a:pt x="465964" y="834056"/>
                </a:lnTo>
                <a:lnTo>
                  <a:pt x="484185" y="877727"/>
                </a:lnTo>
                <a:lnTo>
                  <a:pt x="502048" y="921487"/>
                </a:lnTo>
                <a:lnTo>
                  <a:pt x="519566" y="965316"/>
                </a:lnTo>
                <a:lnTo>
                  <a:pt x="536751" y="1009195"/>
                </a:lnTo>
                <a:lnTo>
                  <a:pt x="553616" y="1053104"/>
                </a:lnTo>
                <a:lnTo>
                  <a:pt x="570172" y="1097024"/>
                </a:lnTo>
                <a:lnTo>
                  <a:pt x="586433" y="1140934"/>
                </a:lnTo>
                <a:lnTo>
                  <a:pt x="602411" y="1184816"/>
                </a:lnTo>
                <a:lnTo>
                  <a:pt x="618118" y="1228649"/>
                </a:lnTo>
                <a:lnTo>
                  <a:pt x="633567" y="1272415"/>
                </a:lnTo>
                <a:lnTo>
                  <a:pt x="648770" y="1316093"/>
                </a:lnTo>
                <a:lnTo>
                  <a:pt x="663739" y="1359664"/>
                </a:lnTo>
                <a:lnTo>
                  <a:pt x="678487" y="1403109"/>
                </a:lnTo>
                <a:lnTo>
                  <a:pt x="693027" y="1446407"/>
                </a:lnTo>
                <a:lnTo>
                  <a:pt x="707371" y="1489539"/>
                </a:lnTo>
                <a:lnTo>
                  <a:pt x="721531" y="1532485"/>
                </a:lnTo>
                <a:lnTo>
                  <a:pt x="735519" y="1575227"/>
                </a:lnTo>
                <a:lnTo>
                  <a:pt x="749349" y="1617743"/>
                </a:lnTo>
                <a:lnTo>
                  <a:pt x="763032" y="1660016"/>
                </a:lnTo>
                <a:lnTo>
                  <a:pt x="829684" y="1867026"/>
                </a:lnTo>
                <a:lnTo>
                  <a:pt x="842749" y="1907420"/>
                </a:lnTo>
                <a:lnTo>
                  <a:pt x="855755" y="1947433"/>
                </a:lnTo>
                <a:lnTo>
                  <a:pt x="868713" y="1987045"/>
                </a:lnTo>
                <a:lnTo>
                  <a:pt x="881637" y="2026235"/>
                </a:lnTo>
                <a:lnTo>
                  <a:pt x="894538" y="2064986"/>
                </a:lnTo>
                <a:lnTo>
                  <a:pt x="907429" y="2103276"/>
                </a:lnTo>
                <a:lnTo>
                  <a:pt x="920324" y="2141087"/>
                </a:lnTo>
                <a:lnTo>
                  <a:pt x="933233" y="2178399"/>
                </a:lnTo>
                <a:lnTo>
                  <a:pt x="946169" y="2215191"/>
                </a:lnTo>
                <a:lnTo>
                  <a:pt x="959146" y="2251446"/>
                </a:lnTo>
                <a:lnTo>
                  <a:pt x="985268" y="2322260"/>
                </a:lnTo>
                <a:lnTo>
                  <a:pt x="1011698" y="2390686"/>
                </a:lnTo>
                <a:lnTo>
                  <a:pt x="1038537" y="2456566"/>
                </a:lnTo>
                <a:lnTo>
                  <a:pt x="1065882" y="2519743"/>
                </a:lnTo>
                <a:lnTo>
                  <a:pt x="1093835" y="2580060"/>
                </a:lnTo>
                <a:lnTo>
                  <a:pt x="1401334" y="3129005"/>
                </a:lnTo>
                <a:lnTo>
                  <a:pt x="1891809" y="3514998"/>
                </a:lnTo>
                <a:lnTo>
                  <a:pt x="2914439" y="3920748"/>
                </a:lnTo>
                <a:lnTo>
                  <a:pt x="3982761" y="4262021"/>
                </a:lnTo>
                <a:lnTo>
                  <a:pt x="3982761" y="0"/>
                </a:lnTo>
                <a:close/>
              </a:path>
            </a:pathLst>
          </a:custGeom>
          <a:solidFill>
            <a:srgbClr val="A3D3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4881636"/>
            <a:ext cx="2741930" cy="2678430"/>
          </a:xfrm>
          <a:custGeom>
            <a:avLst/>
            <a:gdLst/>
            <a:ahLst/>
            <a:cxnLst/>
            <a:rect l="l" t="t" r="r" b="b"/>
            <a:pathLst>
              <a:path w="2741930" h="2678429">
                <a:moveTo>
                  <a:pt x="0" y="0"/>
                </a:moveTo>
                <a:lnTo>
                  <a:pt x="0" y="2678369"/>
                </a:lnTo>
                <a:lnTo>
                  <a:pt x="2741610" y="2678369"/>
                </a:lnTo>
                <a:lnTo>
                  <a:pt x="2727372" y="2635969"/>
                </a:lnTo>
                <a:lnTo>
                  <a:pt x="2713029" y="2592837"/>
                </a:lnTo>
                <a:lnTo>
                  <a:pt x="2698869" y="2549891"/>
                </a:lnTo>
                <a:lnTo>
                  <a:pt x="2684881" y="2507149"/>
                </a:lnTo>
                <a:lnTo>
                  <a:pt x="2671051" y="2464633"/>
                </a:lnTo>
                <a:lnTo>
                  <a:pt x="2657368" y="2422360"/>
                </a:lnTo>
                <a:lnTo>
                  <a:pt x="2590716" y="2215350"/>
                </a:lnTo>
                <a:lnTo>
                  <a:pt x="2577652" y="2174956"/>
                </a:lnTo>
                <a:lnTo>
                  <a:pt x="2564646" y="2134943"/>
                </a:lnTo>
                <a:lnTo>
                  <a:pt x="2551688" y="2095331"/>
                </a:lnTo>
                <a:lnTo>
                  <a:pt x="2538764" y="2056141"/>
                </a:lnTo>
                <a:lnTo>
                  <a:pt x="2525863" y="2017390"/>
                </a:lnTo>
                <a:lnTo>
                  <a:pt x="2512972" y="1979100"/>
                </a:lnTo>
                <a:lnTo>
                  <a:pt x="2500078" y="1941289"/>
                </a:lnTo>
                <a:lnTo>
                  <a:pt x="2487169" y="1903977"/>
                </a:lnTo>
                <a:lnTo>
                  <a:pt x="2474232" y="1867185"/>
                </a:lnTo>
                <a:lnTo>
                  <a:pt x="2461256" y="1830930"/>
                </a:lnTo>
                <a:lnTo>
                  <a:pt x="2435134" y="1760116"/>
                </a:lnTo>
                <a:lnTo>
                  <a:pt x="2408704" y="1691690"/>
                </a:lnTo>
                <a:lnTo>
                  <a:pt x="2381865" y="1625810"/>
                </a:lnTo>
                <a:lnTo>
                  <a:pt x="2354520" y="1562633"/>
                </a:lnTo>
                <a:lnTo>
                  <a:pt x="2326567" y="1502316"/>
                </a:lnTo>
                <a:lnTo>
                  <a:pt x="2019068" y="953371"/>
                </a:lnTo>
                <a:lnTo>
                  <a:pt x="1528593" y="567378"/>
                </a:lnTo>
                <a:lnTo>
                  <a:pt x="505963" y="161628"/>
                </a:lnTo>
                <a:lnTo>
                  <a:pt x="0" y="0"/>
                </a:lnTo>
                <a:close/>
              </a:path>
            </a:pathLst>
          </a:custGeom>
          <a:solidFill>
            <a:srgbClr val="A3D3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089025" y="2269847"/>
            <a:ext cx="3145777" cy="2296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57200" y="4806647"/>
            <a:ext cx="3145777" cy="2296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089025" y="4806645"/>
            <a:ext cx="3145773" cy="2296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FFAC29"/>
                </a:solidFill>
                <a:latin typeface="Neuzeit Grotesk"/>
                <a:cs typeface="Neuzeit Grotes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186969"/>
            <a:ext cx="980440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FAC29"/>
                </a:solidFill>
                <a:latin typeface="Neuzeit Grotesk"/>
                <a:cs typeface="Neuzeit Grotes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736969"/>
            <a:ext cx="9804400" cy="3131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7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info@berlinsbi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45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46100" y="4924425"/>
            <a:ext cx="6326665" cy="150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240"/>
              </a:lnSpc>
              <a:spcBef>
                <a:spcPts val="100"/>
              </a:spcBef>
            </a:pPr>
            <a:r>
              <a:rPr sz="7200" b="1" spc="-15" dirty="0">
                <a:solidFill>
                  <a:srgbClr val="FFAC29"/>
                </a:solidFill>
                <a:latin typeface="Neuzeit Grotesk"/>
                <a:cs typeface="Neuzeit Grotesk"/>
              </a:rPr>
              <a:t>Berlinsbi.com</a:t>
            </a:r>
            <a:endParaRPr sz="7200" dirty="0">
              <a:latin typeface="Neuzeit Grotesk"/>
              <a:cs typeface="Neuzeit Grotesk"/>
            </a:endParaRPr>
          </a:p>
          <a:p>
            <a:pPr marL="12700">
              <a:lnSpc>
                <a:spcPts val="3440"/>
              </a:lnSpc>
            </a:pPr>
            <a:r>
              <a:rPr sz="3200" spc="-15" dirty="0">
                <a:solidFill>
                  <a:srgbClr val="FFAC29"/>
                </a:solidFill>
                <a:latin typeface="NeuzeitGro-Lig"/>
                <a:cs typeface="NeuzeitGro-Lig"/>
              </a:rPr>
              <a:t>Enterprise•Leadership•Success</a:t>
            </a:r>
            <a:endParaRPr sz="3200" dirty="0">
              <a:latin typeface="NeuzeitGro-Lig"/>
              <a:cs typeface="NeuzeitGro-Lig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299" y="504825"/>
            <a:ext cx="5504873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boat, water&#10;&#10;Description automatically generated">
            <a:extLst>
              <a:ext uri="{FF2B5EF4-FFF2-40B4-BE49-F238E27FC236}">
                <a16:creationId xmlns:a16="http://schemas.microsoft.com/office/drawing/2014/main" xmlns="" id="{C4D000E1-672A-4F8A-A2C3-FC48A2442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73" y="1"/>
            <a:ext cx="11287837" cy="7562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2100" y="3629025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building, bridge&#10;&#10;Description automatically generated">
            <a:extLst>
              <a:ext uri="{FF2B5EF4-FFF2-40B4-BE49-F238E27FC236}">
                <a16:creationId xmlns:a16="http://schemas.microsoft.com/office/drawing/2014/main" xmlns="" id="{B6CAD495-DD1D-41B8-A653-B8494BB8F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1700" y="2356041"/>
            <a:ext cx="5397622" cy="4314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E0176A-289C-468A-8A4D-558E76BA822F}"/>
              </a:ext>
            </a:extLst>
          </p:cNvPr>
          <p:cNvSpPr txBox="1"/>
          <p:nvPr/>
        </p:nvSpPr>
        <p:spPr>
          <a:xfrm>
            <a:off x="4889500" y="3851734"/>
            <a:ext cx="2965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latin typeface="NeuzeitGro-Lig"/>
              </a:rPr>
              <a:t>Why study in</a:t>
            </a:r>
            <a:br>
              <a:rPr lang="en-GB" sz="4000" b="1" dirty="0">
                <a:solidFill>
                  <a:srgbClr val="FFC000"/>
                </a:solidFill>
                <a:latin typeface="NeuzeitGro-Lig"/>
              </a:rPr>
            </a:br>
            <a:r>
              <a:rPr lang="en-GB" sz="4000" b="1" dirty="0">
                <a:solidFill>
                  <a:srgbClr val="FFC000"/>
                </a:solidFill>
                <a:latin typeface="NeuzeitGro-Lig"/>
              </a:rPr>
              <a:t> Berlin? </a:t>
            </a:r>
          </a:p>
        </p:txBody>
      </p:sp>
      <p:pic>
        <p:nvPicPr>
          <p:cNvPr id="11" name="Picture 10" descr="A picture containing outdoor, kite, flying, water&#10;&#10;Description automatically generated">
            <a:extLst>
              <a:ext uri="{FF2B5EF4-FFF2-40B4-BE49-F238E27FC236}">
                <a16:creationId xmlns:a16="http://schemas.microsoft.com/office/drawing/2014/main" xmlns="" id="{38ADB177-D29E-45C8-BB6B-161DC1BBB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9300" y="1663097"/>
            <a:ext cx="5978512" cy="5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34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42A605E-0AFC-4CB5-AAE3-389E78D67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070" y="0"/>
            <a:ext cx="5596118" cy="75623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D93B53-6610-4ABE-8B81-2D15175B542D}"/>
              </a:ext>
            </a:extLst>
          </p:cNvPr>
          <p:cNvSpPr/>
          <p:nvPr/>
        </p:nvSpPr>
        <p:spPr>
          <a:xfrm>
            <a:off x="241300" y="282890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425A7B"/>
                </a:solidFill>
                <a:latin typeface="Neuzeit Grotesk"/>
              </a:rPr>
              <a:t>Reasons to study</a:t>
            </a:r>
            <a:br>
              <a:rPr lang="en-GB" sz="3600" b="1" dirty="0">
                <a:solidFill>
                  <a:srgbClr val="425A7B"/>
                </a:solidFill>
                <a:latin typeface="Neuzeit Grotesk"/>
              </a:rPr>
            </a:br>
            <a:r>
              <a:rPr lang="en-GB" sz="3600" b="1" dirty="0">
                <a:solidFill>
                  <a:srgbClr val="425A7B"/>
                </a:solidFill>
                <a:latin typeface="Neuzeit Grotesk"/>
              </a:rPr>
              <a:t> in Berlin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4814D7-EE6F-4A79-B9D5-A1A8D0494123}"/>
              </a:ext>
            </a:extLst>
          </p:cNvPr>
          <p:cNvSpPr/>
          <p:nvPr/>
        </p:nvSpPr>
        <p:spPr>
          <a:xfrm>
            <a:off x="678625" y="153278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euzeit Grotesk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C90995D-59F9-4AA6-893B-0A1E23C9E337}"/>
              </a:ext>
            </a:extLst>
          </p:cNvPr>
          <p:cNvSpPr/>
          <p:nvPr/>
        </p:nvSpPr>
        <p:spPr>
          <a:xfrm>
            <a:off x="1429542" y="272996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euzeit Grotesk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AEBE36C-5525-45B1-A034-5827759E3B14}"/>
              </a:ext>
            </a:extLst>
          </p:cNvPr>
          <p:cNvSpPr/>
          <p:nvPr/>
        </p:nvSpPr>
        <p:spPr>
          <a:xfrm>
            <a:off x="561720" y="39338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euzeit Grotesk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344932F-70EE-4490-A145-838F624C4A83}"/>
              </a:ext>
            </a:extLst>
          </p:cNvPr>
          <p:cNvSpPr/>
          <p:nvPr/>
        </p:nvSpPr>
        <p:spPr>
          <a:xfrm>
            <a:off x="1420684" y="487016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euzeit Grotesk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80E6908-3D76-4F44-9160-6946CCB9B028}"/>
              </a:ext>
            </a:extLst>
          </p:cNvPr>
          <p:cNvSpPr/>
          <p:nvPr/>
        </p:nvSpPr>
        <p:spPr>
          <a:xfrm>
            <a:off x="713350" y="6034151"/>
            <a:ext cx="466271" cy="9382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euzeit Grotesk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40DAE17-706A-4F13-BEC7-F81F26666E9B}"/>
              </a:ext>
            </a:extLst>
          </p:cNvPr>
          <p:cNvSpPr/>
          <p:nvPr/>
        </p:nvSpPr>
        <p:spPr>
          <a:xfrm>
            <a:off x="1136057" y="1708751"/>
            <a:ext cx="14427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zeit Grotesk"/>
              </a:rPr>
              <a:t>Berlin’s strong </a:t>
            </a:r>
            <a:br>
              <a:rPr lang="en-US" sz="16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zeit Grotesk"/>
              </a:rPr>
            </a:br>
            <a:r>
              <a:rPr lang="en-US" sz="16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zeit Grotesk"/>
              </a:rPr>
              <a:t>economy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8BBFD29-EE13-4D7E-AC4F-DCCD188E3D0F}"/>
              </a:ext>
            </a:extLst>
          </p:cNvPr>
          <p:cNvSpPr/>
          <p:nvPr/>
        </p:nvSpPr>
        <p:spPr>
          <a:xfrm>
            <a:off x="1895810" y="2909265"/>
            <a:ext cx="53467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zeit Grotesk"/>
              </a:rPr>
              <a:t>Start-up capital </a:t>
            </a:r>
            <a:br>
              <a:rPr lang="en-US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zeit Grotesk"/>
              </a:rPr>
            </a:br>
            <a:r>
              <a:rPr lang="en-US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zeit Grotesk"/>
              </a:rPr>
              <a:t>of Europe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616AE9D-8AB1-42CC-8781-289013124854}"/>
              </a:ext>
            </a:extLst>
          </p:cNvPr>
          <p:cNvSpPr/>
          <p:nvPr/>
        </p:nvSpPr>
        <p:spPr>
          <a:xfrm>
            <a:off x="1097443" y="4087429"/>
            <a:ext cx="53467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zeit Grotesk"/>
              </a:rPr>
              <a:t>Students can </a:t>
            </a:r>
            <a:br>
              <a:rPr lang="en-US" sz="16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zeit Grotesk"/>
              </a:rPr>
            </a:br>
            <a:r>
              <a:rPr lang="en-US" sz="16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zeit Grotesk"/>
              </a:rPr>
              <a:t>work part-time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DA16DD5-478B-4BB2-A222-F37D0AF9C1C0}"/>
              </a:ext>
            </a:extLst>
          </p:cNvPr>
          <p:cNvSpPr/>
          <p:nvPr/>
        </p:nvSpPr>
        <p:spPr>
          <a:xfrm>
            <a:off x="-121694" y="5046118"/>
            <a:ext cx="53467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zeit Grotesk"/>
              </a:rPr>
              <a:t>Top 10 rated </a:t>
            </a:r>
            <a:br>
              <a:rPr lang="en-US" sz="16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zeit Grotesk"/>
              </a:rPr>
            </a:br>
            <a:r>
              <a:rPr lang="en-US" sz="16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zeit Grotesk"/>
              </a:rPr>
              <a:t>student city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9FA5AC1-5E32-4E48-BE63-730D34FDD267}"/>
              </a:ext>
            </a:extLst>
          </p:cNvPr>
          <p:cNvSpPr/>
          <p:nvPr/>
        </p:nvSpPr>
        <p:spPr>
          <a:xfrm>
            <a:off x="-815941" y="6227630"/>
            <a:ext cx="53467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zeit Grotesk"/>
              </a:rPr>
              <a:t>Affordable </a:t>
            </a:r>
          </a:p>
          <a:p>
            <a:pPr algn="ctr"/>
            <a:r>
              <a:rPr lang="en-US" sz="16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uzeit Grotesk"/>
              </a:rPr>
              <a:t>living cost</a:t>
            </a:r>
          </a:p>
        </p:txBody>
      </p:sp>
    </p:spTree>
    <p:extLst>
      <p:ext uri="{BB962C8B-B14F-4D97-AF65-F5344CB8AC3E}">
        <p14:creationId xmlns:p14="http://schemas.microsoft.com/office/powerpoint/2010/main" xmlns="" val="335881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98900" y="733425"/>
            <a:ext cx="8636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5090" algn="l"/>
              </a:tabLst>
            </a:pPr>
            <a:r>
              <a:rPr sz="4000" dirty="0">
                <a:solidFill>
                  <a:srgbClr val="345073"/>
                </a:solidFill>
              </a:rPr>
              <a:t>Our</a:t>
            </a:r>
            <a:r>
              <a:rPr lang="en-GB" sz="4000" dirty="0">
                <a:solidFill>
                  <a:srgbClr val="345073"/>
                </a:solidFill>
              </a:rPr>
              <a:t> p</a:t>
            </a:r>
            <a:r>
              <a:rPr sz="4000" dirty="0" err="1">
                <a:solidFill>
                  <a:srgbClr val="345073"/>
                </a:solidFill>
              </a:rPr>
              <a:t>r</a:t>
            </a:r>
            <a:r>
              <a:rPr sz="4000" spc="50" dirty="0" err="1">
                <a:solidFill>
                  <a:srgbClr val="345073"/>
                </a:solidFill>
              </a:rPr>
              <a:t>o</a:t>
            </a:r>
            <a:r>
              <a:rPr sz="4000" spc="-20" dirty="0" err="1">
                <a:solidFill>
                  <a:srgbClr val="345073"/>
                </a:solidFill>
              </a:rPr>
              <a:t>gr</a:t>
            </a:r>
            <a:r>
              <a:rPr sz="4000" dirty="0" err="1">
                <a:solidFill>
                  <a:srgbClr val="345073"/>
                </a:solidFill>
              </a:rPr>
              <a:t>ammes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774700" y="1571625"/>
            <a:ext cx="9906000" cy="5873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Neuzeit Grotesk"/>
                <a:cs typeface="Neuzeit Grotesk"/>
              </a:rPr>
              <a:t>Undergraduate</a:t>
            </a:r>
            <a:r>
              <a:rPr lang="en-GB" sz="2000" b="1" dirty="0">
                <a:solidFill>
                  <a:srgbClr val="FFC000"/>
                </a:solidFill>
                <a:latin typeface="Neuzeit Grotesk"/>
                <a:cs typeface="Neuzeit Grotesk"/>
              </a:rPr>
              <a:t>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Neuzeit Grotesk"/>
              <a:cs typeface="Neuzeit Grotesk"/>
            </a:endParaRPr>
          </a:p>
          <a:p>
            <a:pPr marL="812800" lvl="1" indent="-342900">
              <a:buFont typeface="Arial" panose="020B0604020202020204" pitchFamily="34" charset="0"/>
              <a:buChar char="•"/>
            </a:pPr>
            <a:r>
              <a:rPr lang="en-GB" sz="2000" spc="-5" dirty="0">
                <a:latin typeface="NeuzeitGro-Lig"/>
                <a:cs typeface="NeuzeitGro-Lig"/>
              </a:rPr>
              <a:t>BA in Economics and Business Administration with Foundation Diploma</a:t>
            </a:r>
          </a:p>
          <a:p>
            <a:pPr marL="812800" lvl="1" indent="-342900">
              <a:buFont typeface="Arial" panose="020B0604020202020204" pitchFamily="34" charset="0"/>
              <a:buChar char="•"/>
            </a:pPr>
            <a:r>
              <a:rPr sz="2000" spc="-5" dirty="0">
                <a:latin typeface="NeuzeitGro-Lig"/>
                <a:cs typeface="NeuzeitGro-Lig"/>
              </a:rPr>
              <a:t>BA </a:t>
            </a:r>
            <a:r>
              <a:rPr sz="2000" dirty="0">
                <a:latin typeface="NeuzeitGro-Lig"/>
                <a:cs typeface="NeuzeitGro-Lig"/>
              </a:rPr>
              <a:t>in </a:t>
            </a:r>
            <a:r>
              <a:rPr sz="2000" spc="-10" dirty="0">
                <a:latin typeface="NeuzeitGro-Lig"/>
                <a:cs typeface="NeuzeitGro-Lig"/>
              </a:rPr>
              <a:t>Economics </a:t>
            </a:r>
            <a:r>
              <a:rPr sz="2000" dirty="0">
                <a:latin typeface="NeuzeitGro-Lig"/>
                <a:cs typeface="NeuzeitGro-Lig"/>
              </a:rPr>
              <a:t>and </a:t>
            </a:r>
            <a:r>
              <a:rPr sz="2000" spc="-5" dirty="0">
                <a:latin typeface="NeuzeitGro-Lig"/>
                <a:cs typeface="NeuzeitGro-Lig"/>
              </a:rPr>
              <a:t>Business</a:t>
            </a:r>
            <a:r>
              <a:rPr sz="2000" spc="15" dirty="0">
                <a:latin typeface="NeuzeitGro-Lig"/>
                <a:cs typeface="NeuzeitGro-Lig"/>
              </a:rPr>
              <a:t> </a:t>
            </a:r>
            <a:r>
              <a:rPr sz="2000" spc="-15" dirty="0">
                <a:latin typeface="NeuzeitGro-Lig"/>
                <a:cs typeface="NeuzeitGro-Lig"/>
              </a:rPr>
              <a:t>Administration</a:t>
            </a:r>
            <a:endParaRPr lang="en-GB" sz="2000" spc="-15" dirty="0">
              <a:latin typeface="NeuzeitGro-Lig"/>
              <a:cs typeface="NeuzeitGro-Lig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Postgraduates</a:t>
            </a:r>
            <a:endParaRPr sz="2000" dirty="0">
              <a:solidFill>
                <a:srgbClr val="FFC000"/>
              </a:solidFill>
              <a:latin typeface="Neuzeit Grotesk"/>
              <a:cs typeface="Neuzeit Grotesk"/>
            </a:endParaRPr>
          </a:p>
          <a:p>
            <a:pPr marL="812800" marR="5080" lvl="1" indent="-342900">
              <a:buFont typeface="Arial" panose="020B0604020202020204" pitchFamily="34" charset="0"/>
              <a:buChar char="•"/>
            </a:pPr>
            <a:endParaRPr lang="en-GB" sz="2000" spc="-5" dirty="0">
              <a:latin typeface="NeuzeitGro-Lig"/>
              <a:cs typeface="NeuzeitGro-Lig"/>
            </a:endParaRPr>
          </a:p>
          <a:p>
            <a:pPr marL="812800" marR="5080" lvl="1" indent="-342900">
              <a:buFont typeface="Arial" panose="020B0604020202020204" pitchFamily="34" charset="0"/>
              <a:buChar char="•"/>
            </a:pPr>
            <a:r>
              <a:rPr lang="en-GB" sz="2000" spc="-5" dirty="0">
                <a:latin typeface="NeuzeitGro-Lig"/>
                <a:cs typeface="NeuzeitGro-Lig"/>
              </a:rPr>
              <a:t>MSc in International Health Management</a:t>
            </a:r>
          </a:p>
          <a:p>
            <a:pPr marL="812800" marR="5080" lvl="1" indent="-342900">
              <a:buFont typeface="Arial" panose="020B0604020202020204" pitchFamily="34" charset="0"/>
              <a:buChar char="•"/>
            </a:pPr>
            <a:r>
              <a:rPr lang="en-GB" sz="2000" spc="-5" dirty="0">
                <a:latin typeface="NeuzeitGro-Lig"/>
                <a:cs typeface="NeuzeitGro-Lig"/>
              </a:rPr>
              <a:t>MA in Innovation and Entrepreneurship</a:t>
            </a:r>
          </a:p>
          <a:p>
            <a:pPr marL="812800" marR="5080" lvl="1" indent="-342900">
              <a:buFont typeface="Arial" panose="020B0604020202020204" pitchFamily="34" charset="0"/>
              <a:buChar char="•"/>
            </a:pPr>
            <a:r>
              <a:rPr sz="2000" spc="-5" dirty="0">
                <a:latin typeface="NeuzeitGro-Lig"/>
                <a:cs typeface="NeuzeitGro-Lig"/>
              </a:rPr>
              <a:t>MA </a:t>
            </a:r>
            <a:r>
              <a:rPr sz="2000" dirty="0">
                <a:latin typeface="NeuzeitGro-Lig"/>
                <a:cs typeface="NeuzeitGro-Lig"/>
              </a:rPr>
              <a:t>in </a:t>
            </a:r>
            <a:r>
              <a:rPr sz="2000" spc="-10" dirty="0">
                <a:latin typeface="NeuzeitGro-Lig"/>
                <a:cs typeface="NeuzeitGro-Lig"/>
              </a:rPr>
              <a:t>International </a:t>
            </a:r>
            <a:r>
              <a:rPr sz="2000" spc="-20" dirty="0">
                <a:latin typeface="NeuzeitGro-Lig"/>
                <a:cs typeface="NeuzeitGro-Lig"/>
              </a:rPr>
              <a:t>Tourism, </a:t>
            </a:r>
            <a:r>
              <a:rPr sz="2000" spc="-5" dirty="0">
                <a:latin typeface="NeuzeitGro-Lig"/>
                <a:cs typeface="NeuzeitGro-Lig"/>
              </a:rPr>
              <a:t>Hospitality </a:t>
            </a:r>
            <a:r>
              <a:rPr sz="2000" dirty="0">
                <a:latin typeface="NeuzeitGro-Lig"/>
                <a:cs typeface="NeuzeitGro-Lig"/>
              </a:rPr>
              <a:t>and </a:t>
            </a:r>
            <a:r>
              <a:rPr sz="2000" spc="-10" dirty="0">
                <a:latin typeface="NeuzeitGro-Lig"/>
                <a:cs typeface="NeuzeitGro-Lig"/>
              </a:rPr>
              <a:t>Event </a:t>
            </a:r>
            <a:r>
              <a:rPr sz="2000" spc="-5" dirty="0">
                <a:latin typeface="NeuzeitGro-Lig"/>
                <a:cs typeface="NeuzeitGro-Lig"/>
              </a:rPr>
              <a:t>Management </a:t>
            </a:r>
            <a:endParaRPr lang="en-GB" sz="2000" spc="-5" dirty="0">
              <a:latin typeface="NeuzeitGro-Lig"/>
              <a:cs typeface="NeuzeitGro-Lig"/>
            </a:endParaRPr>
          </a:p>
          <a:p>
            <a:pPr marL="812800" lvl="1" indent="-342900">
              <a:buFont typeface="Arial" panose="020B0604020202020204" pitchFamily="34" charset="0"/>
              <a:buChar char="•"/>
            </a:pPr>
            <a:r>
              <a:rPr sz="2000" spc="-5" dirty="0">
                <a:latin typeface="NeuzeitGro-Lig"/>
                <a:cs typeface="NeuzeitGro-Lig"/>
              </a:rPr>
              <a:t>MA </a:t>
            </a:r>
            <a:r>
              <a:rPr sz="2000" dirty="0">
                <a:latin typeface="NeuzeitGro-Lig"/>
                <a:cs typeface="NeuzeitGro-Lig"/>
              </a:rPr>
              <a:t>in </a:t>
            </a:r>
            <a:r>
              <a:rPr sz="2000" spc="-20" dirty="0">
                <a:latin typeface="NeuzeitGro-Lig"/>
                <a:cs typeface="NeuzeitGro-Lig"/>
              </a:rPr>
              <a:t>Strategic</a:t>
            </a:r>
            <a:r>
              <a:rPr sz="2000" dirty="0">
                <a:latin typeface="NeuzeitGro-Lig"/>
                <a:cs typeface="NeuzeitGro-Lig"/>
              </a:rPr>
              <a:t> </a:t>
            </a:r>
            <a:r>
              <a:rPr sz="2000" spc="-20" dirty="0">
                <a:latin typeface="NeuzeitGro-Lig"/>
                <a:cs typeface="NeuzeitGro-Lig"/>
              </a:rPr>
              <a:t>Marketing</a:t>
            </a:r>
            <a:endParaRPr sz="2000" dirty="0">
              <a:latin typeface="NeuzeitGro-Lig"/>
              <a:cs typeface="NeuzeitGro-Lig"/>
            </a:endParaRPr>
          </a:p>
          <a:p>
            <a:pPr marL="812800" marR="3912235" lvl="1" indent="-342900">
              <a:buFont typeface="Arial" panose="020B0604020202020204" pitchFamily="34" charset="0"/>
              <a:buChar char="•"/>
            </a:pPr>
            <a:r>
              <a:rPr sz="2000" spc="-5" dirty="0">
                <a:latin typeface="NeuzeitGro-Lig"/>
                <a:cs typeface="NeuzeitGro-Lig"/>
              </a:rPr>
              <a:t>MA </a:t>
            </a:r>
            <a:r>
              <a:rPr sz="2000" dirty="0">
                <a:latin typeface="NeuzeitGro-Lig"/>
                <a:cs typeface="NeuzeitGro-Lig"/>
              </a:rPr>
              <a:t>in </a:t>
            </a:r>
            <a:r>
              <a:rPr sz="2000" spc="-10" dirty="0">
                <a:latin typeface="NeuzeitGro-Lig"/>
                <a:cs typeface="NeuzeitGro-Lig"/>
              </a:rPr>
              <a:t>Finance </a:t>
            </a:r>
            <a:r>
              <a:rPr sz="2000" dirty="0">
                <a:latin typeface="NeuzeitGro-Lig"/>
                <a:cs typeface="NeuzeitGro-Lig"/>
              </a:rPr>
              <a:t>and</a:t>
            </a:r>
            <a:r>
              <a:rPr lang="en-GB" sz="2000" spc="-50" dirty="0">
                <a:latin typeface="NeuzeitGro-Lig"/>
                <a:cs typeface="NeuzeitGro-Lig"/>
              </a:rPr>
              <a:t> </a:t>
            </a:r>
            <a:r>
              <a:rPr sz="2000" spc="-15" dirty="0">
                <a:latin typeface="NeuzeitGro-Lig"/>
                <a:cs typeface="NeuzeitGro-Lig"/>
              </a:rPr>
              <a:t>Investments  </a:t>
            </a:r>
            <a:endParaRPr lang="en-GB" sz="2000" spc="-15" dirty="0">
              <a:latin typeface="NeuzeitGro-Lig"/>
              <a:cs typeface="NeuzeitGro-Lig"/>
            </a:endParaRPr>
          </a:p>
          <a:p>
            <a:pPr marL="812800" marR="3912235" lvl="1" indent="-342900">
              <a:buFont typeface="Arial" panose="020B0604020202020204" pitchFamily="34" charset="0"/>
              <a:buChar char="•"/>
            </a:pPr>
            <a:r>
              <a:rPr sz="2000" dirty="0">
                <a:latin typeface="NeuzeitGro-Lig"/>
                <a:cs typeface="NeuzeitGro-Lig"/>
              </a:rPr>
              <a:t>Global</a:t>
            </a:r>
            <a:r>
              <a:rPr sz="2000" spc="-5" dirty="0">
                <a:latin typeface="NeuzeitGro-Lig"/>
                <a:cs typeface="NeuzeitGro-Lig"/>
              </a:rPr>
              <a:t> MBA</a:t>
            </a:r>
            <a:endParaRPr lang="en-GB" sz="2000" spc="-5" dirty="0">
              <a:latin typeface="NeuzeitGro-Lig"/>
              <a:cs typeface="NeuzeitGro-Lig"/>
            </a:endParaRPr>
          </a:p>
          <a:p>
            <a:pPr marL="812800" marR="391223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NeuzeitGro-Lig"/>
                <a:cs typeface="NeuzeitGro-Lig"/>
              </a:rPr>
              <a:t>MBA in Maritime and Shipping Management</a:t>
            </a:r>
          </a:p>
          <a:p>
            <a:pPr marL="812800" marR="391223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NeuzeitGro-Lig"/>
                <a:cs typeface="NeuzeitGro-Lig"/>
              </a:rPr>
              <a:t>MBA</a:t>
            </a:r>
          </a:p>
          <a:p>
            <a:pPr marL="12700" lvl="0"/>
            <a:endParaRPr lang="en-GB" sz="2000" b="1" spc="-5" dirty="0">
              <a:solidFill>
                <a:srgbClr val="FFC000"/>
              </a:solidFill>
              <a:latin typeface="Neuzeit Grotesk"/>
              <a:cs typeface="Neuzeit Grotesk"/>
            </a:endParaRPr>
          </a:p>
          <a:p>
            <a:pPr marL="12700" lvl="0"/>
            <a:r>
              <a:rPr lang="en-GB"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Doctorate</a:t>
            </a:r>
            <a:endParaRPr lang="en-GB" sz="2000" dirty="0">
              <a:solidFill>
                <a:srgbClr val="FFC000"/>
              </a:solidFill>
              <a:latin typeface="Neuzeit Grotesk"/>
              <a:cs typeface="Neuzeit Grotesk"/>
            </a:endParaRPr>
          </a:p>
          <a:p>
            <a:pPr marL="812800" marR="391223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NeuzeitGro-Lig"/>
                <a:cs typeface="NeuzeitGro-Lig"/>
              </a:rPr>
              <a:t>DBA (Doctorate in Business Administration)</a:t>
            </a:r>
          </a:p>
          <a:p>
            <a:pPr marL="469900" marR="3912235" lvl="1"/>
            <a:endParaRPr lang="en-GB" sz="2000" dirty="0">
              <a:latin typeface="NeuzeitGro-Lig"/>
              <a:cs typeface="NeuzeitGro-Lig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58234" cy="638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2381" y="4029740"/>
            <a:ext cx="3571019" cy="3533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tanding in front of a computer&#10;&#10;Description automatically generated">
            <a:extLst>
              <a:ext uri="{FF2B5EF4-FFF2-40B4-BE49-F238E27FC236}">
                <a16:creationId xmlns:a16="http://schemas.microsoft.com/office/drawing/2014/main" xmlns="" id="{BD8152F5-6A95-4803-89C4-160927DE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5306" y="0"/>
            <a:ext cx="11327606" cy="7551737"/>
          </a:xfrm>
          <a:prstGeom prst="rect">
            <a:avLst/>
          </a:prstGeom>
        </p:spPr>
      </p:pic>
      <p:pic>
        <p:nvPicPr>
          <p:cNvPr id="3" name="Picture 2" descr="A picture containing building&#10;&#10;Description automatically generated">
            <a:extLst>
              <a:ext uri="{FF2B5EF4-FFF2-40B4-BE49-F238E27FC236}">
                <a16:creationId xmlns:a16="http://schemas.microsoft.com/office/drawing/2014/main" xmlns="" id="{2D7B2CB2-162D-48A7-8017-A9E803DFF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100" y="581025"/>
            <a:ext cx="4128393" cy="3376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C27367-F8E3-44A9-879F-8A432E0019F7}"/>
              </a:ext>
            </a:extLst>
          </p:cNvPr>
          <p:cNvSpPr txBox="1"/>
          <p:nvPr/>
        </p:nvSpPr>
        <p:spPr>
          <a:xfrm>
            <a:off x="5346700" y="1800225"/>
            <a:ext cx="298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Courses fees </a:t>
            </a:r>
          </a:p>
        </p:txBody>
      </p:sp>
      <p:pic>
        <p:nvPicPr>
          <p:cNvPr id="7" name="Picture 6" descr="A picture containing outdoor, kite, flying, water&#10;&#10;Description automatically generated">
            <a:extLst>
              <a:ext uri="{FF2B5EF4-FFF2-40B4-BE49-F238E27FC236}">
                <a16:creationId xmlns:a16="http://schemas.microsoft.com/office/drawing/2014/main" xmlns="" id="{FA188B20-68B7-425C-BD0F-8A5455886A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947" y="0"/>
            <a:ext cx="4884698" cy="46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9726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0693400" cy="81438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048016"/>
              </p:ext>
            </p:extLst>
          </p:nvPr>
        </p:nvGraphicFramePr>
        <p:xfrm>
          <a:off x="546100" y="443524"/>
          <a:ext cx="10007601" cy="6823556"/>
        </p:xfrm>
        <a:graphic>
          <a:graphicData uri="http://schemas.openxmlformats.org/drawingml/2006/table">
            <a:tbl>
              <a:tblPr/>
              <a:tblGrid>
                <a:gridCol w="4899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7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0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67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Neuzeit Grotesk"/>
                        </a:rPr>
                        <a:t>Programme 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Neuzeit Grotesk"/>
                        </a:rPr>
                        <a:t>Price *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Neuzeit Grotesk"/>
                        </a:rPr>
                        <a:t>Intake 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35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BA in Economics and Business Administration</a:t>
                      </a:r>
                      <a:b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</a:b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with Foundation Diploma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International: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 Foundation Diploma €6,500 plus annual fee for BA €9,500 </a:t>
                      </a:r>
                      <a:b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EU: 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Foundation Diploma €6,000 plus annual fee for BA €6,500 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Feb | May | Oct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4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BA in Economics and Business Administration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International: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  €9,500 /year </a:t>
                      </a:r>
                      <a:b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EU: 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€6,500/year 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Feb | May | Oct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29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MBA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International: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  €9,000 /year</a:t>
                      </a:r>
                      <a:b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EU: 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€9,000/year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Neuzeit Grotesk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Mar | May | Oct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7928129"/>
                  </a:ext>
                </a:extLst>
              </a:tr>
              <a:tr h="4534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Global MBA 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International: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  €13,250</a:t>
                      </a:r>
                      <a:b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EU: 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€7,000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Feb | May | Oct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9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MBA in Maritime and Shipping Management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International: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  €13,250</a:t>
                      </a:r>
                      <a:b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EU: 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€7,000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Neuzeit Grotesk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Feb | Oct</a:t>
                      </a:r>
                    </a:p>
                    <a:p>
                      <a:pPr algn="ctr" fontAlgn="ctr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Neuzeit Grotesk"/>
                      </a:endParaRP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8871112"/>
                  </a:ext>
                </a:extLst>
              </a:tr>
              <a:tr h="3289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MA in Innovation and Entrepreneurship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International: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  €7,500 /year</a:t>
                      </a:r>
                      <a:b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EU: 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€7,500/year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Neuzeit Grotesk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Mar | May | Oct</a:t>
                      </a:r>
                    </a:p>
                    <a:p>
                      <a:pPr algn="ctr" fontAlgn="ctr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Neuzeit Grotesk"/>
                      </a:endParaRP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2671137"/>
                  </a:ext>
                </a:extLst>
              </a:tr>
              <a:tr h="4534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MA in International Tourism, Hospitality and Event Management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International: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  €11,800 </a:t>
                      </a:r>
                      <a:b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EU: 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€6,300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Feb | May | Oct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34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MA in Finance and Investments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International: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  €11,800 </a:t>
                      </a:r>
                      <a:b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EU: 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€6,300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Feb | Oct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34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MA in Strategic Marketing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International: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  €11,000 </a:t>
                      </a:r>
                      <a:b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EU: 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€6,000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Feb | Oct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34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MSc in International</a:t>
                      </a:r>
                      <a:r>
                        <a:rPr lang="en-GB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 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Health Management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International: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  €11,800 </a:t>
                      </a:r>
                      <a:b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EU: 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€6,300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Feb | May | Oct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88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DBA (Doctorate in Business Administration)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International: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  €15,000/year </a:t>
                      </a:r>
                      <a:b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EU: </a:t>
                      </a: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€15,000/year 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Neuzeit Grotesk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Neuzeit Grotesk"/>
                        </a:rPr>
                        <a:t>Feb | Oct</a:t>
                      </a:r>
                    </a:p>
                    <a:p>
                      <a:pPr algn="ctr" fontAlgn="ctr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Neuzeit Grotesk"/>
                      </a:endParaRP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161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5165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36034"/>
            <a:ext cx="6727434" cy="3626815"/>
          </a:xfrm>
          <a:prstGeom prst="rect">
            <a:avLst/>
          </a:prstGeom>
        </p:spPr>
      </p:pic>
      <p:pic>
        <p:nvPicPr>
          <p:cNvPr id="4" name="Picture 3" descr="A blue and white sign&#10;&#10;Description automatically generated">
            <a:extLst>
              <a:ext uri="{FF2B5EF4-FFF2-40B4-BE49-F238E27FC236}">
                <a16:creationId xmlns:a16="http://schemas.microsoft.com/office/drawing/2014/main" xmlns="" id="{2B5387E1-316A-4218-87AE-44561B963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5165" y="0"/>
            <a:ext cx="5458235" cy="3957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5BFB5C-B194-4E82-B6C5-C68619474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2381" y="4010025"/>
            <a:ext cx="3571019" cy="3533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8ACCFA-9684-4479-8514-A80C070CD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58234" cy="6383079"/>
          </a:xfrm>
          <a:prstGeom prst="rect">
            <a:avLst/>
          </a:prstGeom>
        </p:spPr>
      </p:pic>
      <p:pic>
        <p:nvPicPr>
          <p:cNvPr id="9" name="Picture 8" descr="A picture containing outdoor, kite, flying, water&#10;&#10;Description automatically generated">
            <a:extLst>
              <a:ext uri="{FF2B5EF4-FFF2-40B4-BE49-F238E27FC236}">
                <a16:creationId xmlns:a16="http://schemas.microsoft.com/office/drawing/2014/main" xmlns="" id="{80F9F97E-5CC2-417C-9854-2CA697B11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6" y="457099"/>
            <a:ext cx="5978512" cy="5700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4CF49B-AD90-4D12-BCAF-1A197750CAB3}"/>
              </a:ext>
            </a:extLst>
          </p:cNvPr>
          <p:cNvSpPr/>
          <p:nvPr/>
        </p:nvSpPr>
        <p:spPr>
          <a:xfrm>
            <a:off x="1217238" y="2257425"/>
            <a:ext cx="35169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345073"/>
                </a:solidFill>
                <a:latin typeface="NeuzeitGro-Lig"/>
              </a:rPr>
              <a:t>Entry Requirements </a:t>
            </a:r>
            <a:endParaRPr lang="en-GB" sz="4000" dirty="0">
              <a:latin typeface="NeuzeitGro-Lig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00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45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9922" y="4611298"/>
            <a:ext cx="36830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Neuzeit Grotesk"/>
                <a:cs typeface="Neuzeit Grotesk"/>
              </a:rPr>
              <a:t>Application </a:t>
            </a: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Supporting</a:t>
            </a:r>
            <a:r>
              <a:rPr sz="1600" b="1" spc="-15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Neuzeit Grotesk"/>
                <a:cs typeface="Neuzeit Grotesk"/>
              </a:rPr>
              <a:t>Documents:</a:t>
            </a:r>
            <a:endParaRPr sz="1600" dirty="0">
              <a:latin typeface="Neuzeit Grotesk"/>
              <a:cs typeface="Neuzeit Grotes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0166" y="4611298"/>
            <a:ext cx="389656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Neuzeit Grotesk"/>
                <a:cs typeface="Neuzeit Grotesk"/>
              </a:rPr>
              <a:t>Application </a:t>
            </a: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Supporting</a:t>
            </a:r>
            <a:r>
              <a:rPr sz="1600" b="1" spc="-15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Neuzeit Grotesk"/>
                <a:cs typeface="Neuzeit Grotesk"/>
              </a:rPr>
              <a:t>Documents:</a:t>
            </a:r>
            <a:endParaRPr sz="1600" dirty="0">
              <a:latin typeface="Neuzeit Grotesk"/>
              <a:cs typeface="Neuzeit Grotes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3302" y="654235"/>
            <a:ext cx="9855200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9655" algn="l"/>
                <a:tab pos="3405504" algn="l"/>
              </a:tabLst>
            </a:pPr>
            <a:r>
              <a:rPr lang="en-GB" sz="4400" spc="45" dirty="0" err="1"/>
              <a:t>Uninettuno</a:t>
            </a:r>
            <a:r>
              <a:rPr lang="en-GB" sz="4400" spc="45" dirty="0"/>
              <a:t> </a:t>
            </a:r>
            <a:r>
              <a:rPr sz="4400" spc="45" dirty="0"/>
              <a:t>Entry</a:t>
            </a:r>
            <a:r>
              <a:rPr lang="en-GB" sz="4400" spc="45" dirty="0"/>
              <a:t> </a:t>
            </a:r>
            <a:r>
              <a:rPr sz="4400" spc="-10" dirty="0"/>
              <a:t>Requirements</a:t>
            </a:r>
            <a:endParaRPr sz="4400" dirty="0"/>
          </a:p>
          <a:p>
            <a:pPr marL="12700">
              <a:lnSpc>
                <a:spcPct val="100000"/>
              </a:lnSpc>
              <a:spcBef>
                <a:spcPts val="1600"/>
              </a:spcBef>
              <a:tabLst>
                <a:tab pos="5437505" algn="l"/>
              </a:tabLst>
            </a:pPr>
            <a:r>
              <a:rPr lang="en-GB" sz="1600" spc="-5" dirty="0">
                <a:solidFill>
                  <a:srgbClr val="FFFFFF"/>
                </a:solidFill>
              </a:rPr>
              <a:t>BA </a:t>
            </a:r>
            <a:r>
              <a:rPr sz="1600" dirty="0">
                <a:solidFill>
                  <a:srgbClr val="FFFFFF"/>
                </a:solidFill>
              </a:rPr>
              <a:t>Admissions</a:t>
            </a:r>
            <a:r>
              <a:rPr sz="1600" spc="15" dirty="0">
                <a:solidFill>
                  <a:srgbClr val="FFFFFF"/>
                </a:solidFill>
              </a:rPr>
              <a:t> </a:t>
            </a:r>
            <a:r>
              <a:rPr sz="1600" spc="-5" dirty="0">
                <a:solidFill>
                  <a:srgbClr val="FFFFFF"/>
                </a:solidFill>
              </a:rPr>
              <a:t>Criteria</a:t>
            </a:r>
            <a:endParaRPr sz="1600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0532075"/>
              </p:ext>
            </p:extLst>
          </p:nvPr>
        </p:nvGraphicFramePr>
        <p:xfrm>
          <a:off x="466747" y="2341808"/>
          <a:ext cx="4508500" cy="2137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0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5649">
                <a:tc>
                  <a:txBody>
                    <a:bodyPr/>
                    <a:lstStyle/>
                    <a:p>
                      <a:pPr marL="50800" algn="l">
                        <a:lnSpc>
                          <a:spcPts val="1525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Minimum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Age</a:t>
                      </a:r>
                      <a:endParaRPr sz="1300" dirty="0">
                        <a:latin typeface="Neuzeit Grotesk"/>
                        <a:cs typeface="Neuzeit Grotesk"/>
                      </a:endParaRPr>
                    </a:p>
                  </a:txBody>
                  <a:tcPr marL="0" marR="0" marT="0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en-GB" sz="1300" b="0" i="0" dirty="0">
                          <a:solidFill>
                            <a:schemeClr val="bg1"/>
                          </a:solidFill>
                          <a:effectLst/>
                          <a:latin typeface="NeuzeitGro-Lig"/>
                          <a:ea typeface="+mn-ea"/>
                          <a:cs typeface="+mn-cs"/>
                        </a:rPr>
                        <a:t>18</a:t>
                      </a:r>
                      <a:r>
                        <a:rPr lang="en-GB" sz="1300" b="0" i="0" baseline="0" dirty="0">
                          <a:solidFill>
                            <a:schemeClr val="bg1"/>
                          </a:solidFill>
                          <a:effectLst/>
                          <a:latin typeface="NeuzeitGro-Lig"/>
                          <a:ea typeface="+mn-ea"/>
                          <a:cs typeface="+mn-cs"/>
                        </a:rPr>
                        <a:t> years old </a:t>
                      </a:r>
                      <a:endParaRPr sz="1300" dirty="0">
                        <a:solidFill>
                          <a:schemeClr val="bg1"/>
                        </a:solidFill>
                        <a:latin typeface="NeuzeitGro-Lig"/>
                        <a:cs typeface="NeuzeitGro-Lig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6080">
                <a:tc>
                  <a:txBody>
                    <a:bodyPr/>
                    <a:lstStyle/>
                    <a:p>
                      <a:pPr marL="50800" algn="l">
                        <a:lnSpc>
                          <a:spcPts val="1530"/>
                        </a:lnSpc>
                      </a:pPr>
                      <a:endParaRPr lang="en-GB" sz="1300" b="1" spc="-5" dirty="0">
                        <a:solidFill>
                          <a:srgbClr val="FFFFFF"/>
                        </a:solidFill>
                        <a:latin typeface="Neuzeit Grotesk"/>
                        <a:cs typeface="Neuzeit Grotesk"/>
                      </a:endParaRPr>
                    </a:p>
                    <a:p>
                      <a:pPr marL="50800" algn="l">
                        <a:lnSpc>
                          <a:spcPts val="1530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Academic Qualifications</a:t>
                      </a:r>
                      <a:endParaRPr sz="1300" dirty="0">
                        <a:latin typeface="Neuzeit Grotesk"/>
                        <a:cs typeface="Neuzeit Grotesk"/>
                      </a:endParaRPr>
                    </a:p>
                  </a:txBody>
                  <a:tcPr marL="0" marR="0" marT="0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259715" algn="l">
                        <a:lnSpc>
                          <a:spcPts val="1560"/>
                        </a:lnSpc>
                        <a:spcBef>
                          <a:spcPts val="20"/>
                        </a:spcBef>
                      </a:pPr>
                      <a:r>
                        <a:rPr sz="1300" spc="-1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High</a:t>
                      </a:r>
                      <a:r>
                        <a:rPr lang="en-GB" sz="1300" spc="-10" baseline="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School, titles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awarded  </a:t>
                      </a:r>
                      <a:endParaRPr lang="en-GB" sz="1300" spc="-10" dirty="0">
                        <a:solidFill>
                          <a:srgbClr val="FFFFFF"/>
                        </a:solidFill>
                        <a:latin typeface="NeuzeitGro-Lig"/>
                        <a:cs typeface="NeuzeitGro-Lig"/>
                      </a:endParaRPr>
                    </a:p>
                    <a:p>
                      <a:pPr marL="50165" marR="259715" algn="l">
                        <a:lnSpc>
                          <a:spcPts val="1560"/>
                        </a:lnSpc>
                        <a:spcBef>
                          <a:spcPts val="20"/>
                        </a:spcBef>
                      </a:pPr>
                      <a:r>
                        <a:rPr lang="en-GB"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u</a:t>
                      </a:r>
                      <a:r>
                        <a:rPr sz="1300" dirty="0" err="1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pon</a:t>
                      </a:r>
                      <a:r>
                        <a:rPr lang="en-GB" sz="1300" baseline="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completion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of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at</a:t>
                      </a:r>
                      <a:r>
                        <a:rPr sz="1300" spc="-5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least 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12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years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of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schooling.</a:t>
                      </a:r>
                      <a:endParaRPr lang="en-GB" sz="1300" spc="-5" dirty="0">
                        <a:solidFill>
                          <a:srgbClr val="FFFFFF"/>
                        </a:solidFill>
                        <a:latin typeface="NeuzeitGro-Lig"/>
                        <a:cs typeface="NeuzeitGro-Lig"/>
                      </a:endParaRPr>
                    </a:p>
                    <a:p>
                      <a:pPr marL="50165" marR="259715" algn="l">
                        <a:lnSpc>
                          <a:spcPts val="156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NeuzeitGro-Lig"/>
                        <a:cs typeface="NeuzeitGro-Lig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6560">
                <a:tc>
                  <a:txBody>
                    <a:bodyPr/>
                    <a:lstStyle/>
                    <a:p>
                      <a:pPr marL="50800" marR="850265" algn="l">
                        <a:lnSpc>
                          <a:spcPts val="1560"/>
                        </a:lnSpc>
                        <a:spcBef>
                          <a:spcPts val="2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English</a:t>
                      </a:r>
                      <a:r>
                        <a:rPr sz="1300" b="1" spc="-6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Language  </a:t>
                      </a:r>
                      <a:r>
                        <a:rPr lang="en-GB" sz="1300" b="1" spc="-5" dirty="0" err="1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Requirementt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s</a:t>
                      </a:r>
                      <a:endParaRPr sz="1300" dirty="0">
                        <a:latin typeface="Neuzeit Grotesk"/>
                        <a:cs typeface="Neuzeit Grotesk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328930" algn="l">
                        <a:lnSpc>
                          <a:spcPts val="1560"/>
                        </a:lnSpc>
                        <a:spcBef>
                          <a:spcPts val="20"/>
                        </a:spcBef>
                      </a:pPr>
                      <a:r>
                        <a:rPr sz="1300" spc="-2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IELTS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6.0 (no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less than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5.5  in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any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component), PTE</a:t>
                      </a:r>
                      <a:r>
                        <a:rPr sz="1300" spc="-6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50</a:t>
                      </a:r>
                      <a:endParaRPr sz="1300" dirty="0">
                        <a:latin typeface="NeuzeitGro-Lig"/>
                        <a:cs typeface="NeuzeitGro-Lig"/>
                      </a:endParaRPr>
                    </a:p>
                    <a:p>
                      <a:pPr marL="50165" algn="l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+score,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or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equivalent.</a:t>
                      </a:r>
                      <a:endParaRPr sz="1300" dirty="0">
                        <a:latin typeface="NeuzeitGro-Lig"/>
                        <a:cs typeface="NeuzeitGro-Lig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818899" y="2351099"/>
          <a:ext cx="4493501" cy="2239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2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0973">
                <a:tc>
                  <a:txBody>
                    <a:bodyPr/>
                    <a:lstStyle/>
                    <a:p>
                      <a:pPr marL="50800">
                        <a:lnSpc>
                          <a:spcPts val="1525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Minimum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Age</a:t>
                      </a:r>
                      <a:endParaRPr sz="1300" dirty="0">
                        <a:latin typeface="Neuzeit Grotesk"/>
                        <a:cs typeface="Neuzeit Grotesk"/>
                      </a:endParaRPr>
                    </a:p>
                  </a:txBody>
                  <a:tcPr marL="0" marR="0" marT="0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en-GB"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17 years old </a:t>
                      </a:r>
                      <a:endParaRPr sz="1300" dirty="0">
                        <a:latin typeface="NeuzeitGro-Lig"/>
                        <a:cs typeface="NeuzeitGro-Lig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50800">
                        <a:lnSpc>
                          <a:spcPts val="1525"/>
                        </a:lnSpc>
                      </a:pPr>
                      <a:endParaRPr lang="en-GB" sz="1300" b="1" spc="-5" dirty="0">
                        <a:solidFill>
                          <a:srgbClr val="FFFFFF"/>
                        </a:solidFill>
                        <a:latin typeface="Neuzeit Grotesk"/>
                        <a:cs typeface="Neuzeit Grotesk"/>
                      </a:endParaRPr>
                    </a:p>
                    <a:p>
                      <a:pPr marL="50800">
                        <a:lnSpc>
                          <a:spcPts val="1525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Academic Qualifications</a:t>
                      </a:r>
                      <a:endParaRPr sz="1300" dirty="0">
                        <a:latin typeface="Neuzeit Grotesk"/>
                        <a:cs typeface="Neuzeit Grotesk"/>
                      </a:endParaRPr>
                    </a:p>
                  </a:txBody>
                  <a:tcPr marL="0" marR="0" marT="0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525"/>
                        </a:lnSpc>
                      </a:pPr>
                      <a:endParaRPr lang="en-GB" sz="1300" dirty="0">
                        <a:solidFill>
                          <a:schemeClr val="bg1"/>
                        </a:solidFill>
                        <a:latin typeface="NeuzeitGro-Lig"/>
                        <a:cs typeface="NeuzeitGro-Lig"/>
                      </a:endParaRPr>
                    </a:p>
                    <a:p>
                      <a:pPr marL="50165">
                        <a:lnSpc>
                          <a:spcPts val="1525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latin typeface="NeuzeitGro-Lig"/>
                          <a:cs typeface="NeuzeitGro-Lig"/>
                        </a:rPr>
                        <a:t>NARIC equivalent to GCSE (titles awarded upon completion of at least 11 years of schooling)</a:t>
                      </a:r>
                    </a:p>
                  </a:txBody>
                  <a:tcPr marL="0" marR="0" marT="0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6079">
                <a:tc>
                  <a:txBody>
                    <a:bodyPr/>
                    <a:lstStyle/>
                    <a:p>
                      <a:pPr marL="50800" marR="850265">
                        <a:lnSpc>
                          <a:spcPts val="1560"/>
                        </a:lnSpc>
                        <a:spcBef>
                          <a:spcPts val="1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English</a:t>
                      </a:r>
                      <a:r>
                        <a:rPr sz="1300" b="1" spc="-6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Language  Requirements</a:t>
                      </a:r>
                      <a:endParaRPr sz="1300" dirty="0">
                        <a:latin typeface="Neuzeit Grotesk"/>
                        <a:cs typeface="Neuzeit Grotesk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328930">
                        <a:lnSpc>
                          <a:spcPts val="1560"/>
                        </a:lnSpc>
                        <a:spcBef>
                          <a:spcPts val="15"/>
                        </a:spcBef>
                      </a:pPr>
                      <a:r>
                        <a:rPr sz="1300" spc="-2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IELTS </a:t>
                      </a:r>
                      <a:r>
                        <a:rPr lang="en-GB" sz="1300" spc="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5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.0 (no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less than </a:t>
                      </a:r>
                      <a:r>
                        <a:rPr lang="en-GB" sz="1300" spc="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4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.5  in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any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component), PTE</a:t>
                      </a:r>
                      <a:r>
                        <a:rPr sz="1300" spc="-6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 </a:t>
                      </a:r>
                      <a:r>
                        <a:rPr lang="en-GB" sz="1300" spc="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42</a:t>
                      </a:r>
                      <a:endParaRPr sz="1300" dirty="0">
                        <a:latin typeface="NeuzeitGro-Lig"/>
                        <a:cs typeface="NeuzeitGro-Lig"/>
                      </a:endParaRPr>
                    </a:p>
                    <a:p>
                      <a:pPr marL="50165">
                        <a:lnSpc>
                          <a:spcPts val="1510"/>
                        </a:lnSpc>
                      </a:pPr>
                      <a:r>
                        <a:rPr sz="1300" spc="-1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+score,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or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equivalent.</a:t>
                      </a:r>
                      <a:endParaRPr sz="1300" dirty="0">
                        <a:latin typeface="NeuzeitGro-Lig"/>
                        <a:cs typeface="NeuzeitGro-Lig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66747" y="4956092"/>
            <a:ext cx="42566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56845" algn="l"/>
              </a:tabLst>
            </a:pP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Completed Application Form</a:t>
            </a:r>
            <a:endParaRPr sz="1200" dirty="0">
              <a:latin typeface="Neuzeit Grotesk"/>
              <a:cs typeface="Neuzeit Grotesk"/>
            </a:endParaRPr>
          </a:p>
          <a:p>
            <a:pPr marL="156210" indent="-143510">
              <a:lnSpc>
                <a:spcPct val="100000"/>
              </a:lnSpc>
              <a:buAutoNum type="arabicPeriod"/>
              <a:tabLst>
                <a:tab pos="156845" algn="l"/>
              </a:tabLst>
            </a:pP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School Leaving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Certificates</a:t>
            </a:r>
            <a:endParaRPr sz="1200" dirty="0">
              <a:latin typeface="Neuzeit Grotesk"/>
              <a:cs typeface="Neuzeit Grotesk"/>
            </a:endParaRPr>
          </a:p>
          <a:p>
            <a:pPr marL="156210" indent="-143510">
              <a:lnSpc>
                <a:spcPct val="100000"/>
              </a:lnSpc>
              <a:buAutoNum type="arabicPeriod"/>
              <a:tabLst>
                <a:tab pos="156845" algn="l"/>
              </a:tabLst>
            </a:pP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Letter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of </a:t>
            </a:r>
            <a:r>
              <a:rPr sz="1200" spc="-10" dirty="0">
                <a:solidFill>
                  <a:srgbClr val="FFFFFF"/>
                </a:solidFill>
                <a:latin typeface="Neuzeit Grotesk"/>
                <a:cs typeface="Neuzeit Grotesk"/>
              </a:rPr>
              <a:t>motivation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(1</a:t>
            </a:r>
            <a:r>
              <a:rPr sz="1200" spc="5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page)</a:t>
            </a:r>
            <a:endParaRPr sz="1200" dirty="0">
              <a:latin typeface="Neuzeit Grotesk"/>
              <a:cs typeface="Neuzeit Grotesk"/>
            </a:endParaRPr>
          </a:p>
          <a:p>
            <a:pPr marL="156210" indent="-143510">
              <a:lnSpc>
                <a:spcPct val="100000"/>
              </a:lnSpc>
              <a:buAutoNum type="arabicPeriod"/>
              <a:tabLst>
                <a:tab pos="156845" algn="l"/>
              </a:tabLst>
            </a:pP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CV/résumé</a:t>
            </a:r>
            <a:endParaRPr sz="1200" dirty="0">
              <a:latin typeface="Neuzeit Grotesk"/>
              <a:cs typeface="Neuzeit Grotesk"/>
            </a:endParaRPr>
          </a:p>
          <a:p>
            <a:pPr marL="156210" indent="-143510">
              <a:lnSpc>
                <a:spcPct val="100000"/>
              </a:lnSpc>
              <a:buAutoNum type="arabicPeriod"/>
              <a:tabLst>
                <a:tab pos="156845" algn="l"/>
              </a:tabLst>
            </a:pPr>
            <a:r>
              <a:rPr sz="1200" spc="-10" dirty="0">
                <a:solidFill>
                  <a:srgbClr val="FFFFFF"/>
                </a:solidFill>
                <a:latin typeface="Neuzeit Grotesk"/>
                <a:cs typeface="Neuzeit Grotesk"/>
              </a:rPr>
              <a:t>Recent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passport </a:t>
            </a:r>
            <a:r>
              <a:rPr sz="1200" spc="-15" dirty="0">
                <a:solidFill>
                  <a:srgbClr val="FFFFFF"/>
                </a:solidFill>
                <a:latin typeface="Neuzeit Grotesk"/>
                <a:cs typeface="Neuzeit Grotesk"/>
              </a:rPr>
              <a:t>size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Neuzeit Grotesk"/>
                <a:cs typeface="Neuzeit Grotesk"/>
              </a:rPr>
              <a:t>photograph</a:t>
            </a:r>
            <a:endParaRPr sz="1200" dirty="0">
              <a:latin typeface="Neuzeit Grotesk"/>
              <a:cs typeface="Neuzeit Grotesk"/>
            </a:endParaRPr>
          </a:p>
          <a:p>
            <a:pPr marL="156210" marR="5080" indent="-143510">
              <a:lnSpc>
                <a:spcPct val="100000"/>
              </a:lnSpc>
              <a:buAutoNum type="arabicPeriod"/>
              <a:tabLst>
                <a:tab pos="156845" algn="l"/>
              </a:tabLst>
            </a:pP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Proof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of 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English language</a:t>
            </a:r>
            <a:r>
              <a:rPr sz="1200" spc="-30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proficiency  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(e.g. </a:t>
            </a:r>
            <a:r>
              <a:rPr sz="1200" spc="-15" dirty="0">
                <a:solidFill>
                  <a:srgbClr val="FFFFFF"/>
                </a:solidFill>
                <a:latin typeface="Neuzeit Grotesk"/>
                <a:cs typeface="Neuzeit Grotesk"/>
              </a:rPr>
              <a:t>IELTS,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PTE,</a:t>
            </a:r>
            <a:r>
              <a:rPr sz="1200" spc="5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Neuzeit Grotesk"/>
                <a:cs typeface="Neuzeit Grotesk"/>
              </a:rPr>
              <a:t>TOEFL)</a:t>
            </a:r>
            <a:endParaRPr sz="1200" dirty="0">
              <a:latin typeface="Neuzeit Grotesk"/>
              <a:cs typeface="Neuzeit Grotesk"/>
            </a:endParaRPr>
          </a:p>
          <a:p>
            <a:pPr marL="156210" indent="-143510">
              <a:lnSpc>
                <a:spcPct val="100000"/>
              </a:lnSpc>
              <a:buAutoNum type="arabicPeriod"/>
              <a:tabLst>
                <a:tab pos="156845" algn="l"/>
              </a:tabLst>
            </a:pP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Copy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of 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the Passport</a:t>
            </a:r>
            <a:endParaRPr sz="1200" dirty="0">
              <a:latin typeface="Neuzeit Grotesk"/>
              <a:cs typeface="Neuzeit Grotesk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5882398" y="5004136"/>
            <a:ext cx="4256600" cy="157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56845" algn="l"/>
              </a:tabLst>
            </a:pPr>
            <a:r>
              <a:rPr lang="en-GB"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Application form</a:t>
            </a:r>
          </a:p>
          <a:p>
            <a:pPr marL="156210" indent="-14351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56845" algn="l"/>
              </a:tabLst>
            </a:pPr>
            <a:r>
              <a:rPr lang="en-GB"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Scanned colour copy of passport/ID for EU applicants</a:t>
            </a:r>
          </a:p>
          <a:p>
            <a:pPr marL="156210" indent="-14351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56845" algn="l"/>
              </a:tabLst>
            </a:pPr>
            <a:r>
              <a:rPr lang="en-GB"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Proof of English proficiency</a:t>
            </a:r>
          </a:p>
          <a:p>
            <a:pPr marL="156210" indent="-14351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56845" algn="l"/>
              </a:tabLst>
            </a:pPr>
            <a:r>
              <a:rPr lang="en-GB"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High school certificate and transcripts</a:t>
            </a:r>
          </a:p>
          <a:p>
            <a:pPr marL="156210" indent="-14351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56845" algn="l"/>
              </a:tabLst>
            </a:pPr>
            <a:r>
              <a:rPr lang="en-GB"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Personal statement</a:t>
            </a:r>
          </a:p>
          <a:p>
            <a:pPr marL="156210" indent="-14351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56845" algn="l"/>
              </a:tabLst>
            </a:pPr>
            <a:r>
              <a:rPr lang="en-GB"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CV</a:t>
            </a:r>
          </a:p>
          <a:p>
            <a:pPr marL="156210" indent="-14351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56845" algn="l"/>
              </a:tabLst>
            </a:pPr>
            <a:r>
              <a:rPr lang="en-GB"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Parental Consent form for applicants age of 17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845" algn="l"/>
              </a:tabLst>
            </a:pPr>
            <a:endParaRPr lang="en-GB" sz="1200" spc="-5" dirty="0">
              <a:solidFill>
                <a:srgbClr val="FFFFFF"/>
              </a:solidFill>
              <a:latin typeface="Neuzeit Grotesk"/>
              <a:cs typeface="Neuzeit Grotes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50270" y="1539555"/>
            <a:ext cx="4945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0" spc="-5" dirty="0">
                <a:solidFill>
                  <a:srgbClr val="FFFFFF"/>
                </a:solidFill>
                <a:latin typeface="Neuzeit Grotesk"/>
                <a:ea typeface="+mj-ea"/>
              </a:rPr>
              <a:t>BA with Foundation Diploma </a:t>
            </a:r>
            <a:r>
              <a:rPr lang="en-GB" sz="1600" b="1" kern="0" dirty="0">
                <a:solidFill>
                  <a:srgbClr val="FFFFFF"/>
                </a:solidFill>
                <a:latin typeface="Neuzeit Grotesk"/>
                <a:ea typeface="+mj-ea"/>
              </a:rPr>
              <a:t>Admissions </a:t>
            </a:r>
            <a:r>
              <a:rPr lang="en-GB" sz="1600" b="1" kern="0" spc="-5" dirty="0">
                <a:solidFill>
                  <a:srgbClr val="FFFFFF"/>
                </a:solidFill>
                <a:latin typeface="Neuzeit Grotesk"/>
                <a:ea typeface="+mj-ea"/>
              </a:rPr>
              <a:t>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13103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45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4594120"/>
            <a:ext cx="389656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Neuzeit Grotesk"/>
                <a:cs typeface="Neuzeit Grotesk"/>
              </a:rPr>
              <a:t>Application </a:t>
            </a: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Supporting</a:t>
            </a:r>
            <a:r>
              <a:rPr sz="1600" b="1" spc="-15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Neuzeit Grotesk"/>
                <a:cs typeface="Neuzeit Grotesk"/>
              </a:rPr>
              <a:t>Documents:</a:t>
            </a:r>
            <a:endParaRPr sz="1600" dirty="0">
              <a:latin typeface="Neuzeit Grotesk"/>
              <a:cs typeface="Neuzeit Grotes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432656"/>
            <a:ext cx="9855200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049655" algn="l"/>
                <a:tab pos="3405504" algn="l"/>
              </a:tabLst>
            </a:pPr>
            <a:r>
              <a:rPr lang="en-GB" sz="4400" spc="45" dirty="0" err="1"/>
              <a:t>Uninettuno</a:t>
            </a:r>
            <a:r>
              <a:rPr lang="en-GB" sz="4400" spc="45" dirty="0"/>
              <a:t> </a:t>
            </a:r>
            <a:r>
              <a:rPr sz="4400" spc="45" dirty="0"/>
              <a:t>Entry</a:t>
            </a:r>
            <a:r>
              <a:rPr lang="en-GB" sz="4400" spc="45" dirty="0"/>
              <a:t> </a:t>
            </a:r>
            <a:r>
              <a:rPr sz="4400" spc="-10" dirty="0"/>
              <a:t>Requirements</a:t>
            </a:r>
            <a:endParaRPr sz="4400" dirty="0"/>
          </a:p>
          <a:p>
            <a:pPr marL="12700">
              <a:lnSpc>
                <a:spcPct val="100000"/>
              </a:lnSpc>
              <a:spcBef>
                <a:spcPts val="1600"/>
              </a:spcBef>
              <a:tabLst>
                <a:tab pos="5437505" algn="l"/>
              </a:tabLst>
            </a:pPr>
            <a:r>
              <a:rPr sz="1600" spc="-5" dirty="0">
                <a:solidFill>
                  <a:srgbClr val="FFFFFF"/>
                </a:solidFill>
              </a:rPr>
              <a:t>Postgraduate </a:t>
            </a:r>
            <a:r>
              <a:rPr sz="1600" dirty="0">
                <a:solidFill>
                  <a:srgbClr val="FFFFFF"/>
                </a:solidFill>
              </a:rPr>
              <a:t>Admissions </a:t>
            </a:r>
            <a:r>
              <a:rPr sz="1600" spc="-5" dirty="0">
                <a:solidFill>
                  <a:srgbClr val="FFFFFF"/>
                </a:solidFill>
              </a:rPr>
              <a:t>Criteria</a:t>
            </a:r>
            <a:endParaRPr sz="1600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44500" y="2190404"/>
          <a:ext cx="4493501" cy="2151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2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0973">
                <a:tc>
                  <a:txBody>
                    <a:bodyPr/>
                    <a:lstStyle/>
                    <a:p>
                      <a:pPr marL="50800">
                        <a:lnSpc>
                          <a:spcPts val="1525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Minimum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Age</a:t>
                      </a:r>
                      <a:endParaRPr sz="1300" dirty="0">
                        <a:latin typeface="Neuzeit Grotesk"/>
                        <a:cs typeface="Neuzeit Grotesk"/>
                      </a:endParaRPr>
                    </a:p>
                  </a:txBody>
                  <a:tcPr marL="0" marR="0" marT="0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21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years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old.</a:t>
                      </a:r>
                      <a:endParaRPr sz="1300">
                        <a:latin typeface="NeuzeitGro-Lig"/>
                        <a:cs typeface="NeuzeitGro-Lig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50800">
                        <a:lnSpc>
                          <a:spcPts val="1525"/>
                        </a:lnSpc>
                      </a:pPr>
                      <a:endParaRPr lang="en-GB" sz="1300" b="1" spc="-5" dirty="0">
                        <a:solidFill>
                          <a:srgbClr val="FFFFFF"/>
                        </a:solidFill>
                        <a:latin typeface="Neuzeit Grotesk"/>
                        <a:cs typeface="Neuzeit Grotesk"/>
                      </a:endParaRPr>
                    </a:p>
                    <a:p>
                      <a:pPr marL="50800">
                        <a:lnSpc>
                          <a:spcPts val="1525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Academic Qualifications</a:t>
                      </a:r>
                      <a:endParaRPr sz="1300" dirty="0">
                        <a:latin typeface="Neuzeit Grotesk"/>
                        <a:cs typeface="Neuzeit Grotesk"/>
                      </a:endParaRPr>
                    </a:p>
                  </a:txBody>
                  <a:tcPr marL="0" marR="0" marT="0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525"/>
                        </a:lnSpc>
                      </a:pPr>
                      <a:r>
                        <a:rPr sz="1300" spc="-1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Undergraduate degree from</a:t>
                      </a:r>
                      <a:r>
                        <a:rPr sz="1300" spc="-4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a</a:t>
                      </a:r>
                      <a:endParaRPr sz="1300">
                        <a:latin typeface="NeuzeitGro-Lig"/>
                        <a:cs typeface="NeuzeitGro-Lig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spc="-1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recognised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university.</a:t>
                      </a:r>
                      <a:endParaRPr sz="1300">
                        <a:latin typeface="NeuzeitGro-Lig"/>
                        <a:cs typeface="NeuzeitGro-Lig"/>
                      </a:endParaRPr>
                    </a:p>
                  </a:txBody>
                  <a:tcPr marL="0" marR="0" marT="0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6079">
                <a:tc>
                  <a:txBody>
                    <a:bodyPr/>
                    <a:lstStyle/>
                    <a:p>
                      <a:pPr marL="50800" marR="850265">
                        <a:lnSpc>
                          <a:spcPts val="1560"/>
                        </a:lnSpc>
                        <a:spcBef>
                          <a:spcPts val="1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English</a:t>
                      </a:r>
                      <a:r>
                        <a:rPr sz="1300" b="1" spc="-6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Language  Requirements</a:t>
                      </a:r>
                      <a:endParaRPr sz="1300" dirty="0">
                        <a:latin typeface="Neuzeit Grotesk"/>
                        <a:cs typeface="Neuzeit Grotesk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328930">
                        <a:lnSpc>
                          <a:spcPts val="1560"/>
                        </a:lnSpc>
                        <a:spcBef>
                          <a:spcPts val="15"/>
                        </a:spcBef>
                      </a:pPr>
                      <a:r>
                        <a:rPr sz="1300" spc="-2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IELTS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6.0 (no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less than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5.5  in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any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component), PTE</a:t>
                      </a:r>
                      <a:r>
                        <a:rPr sz="1300" spc="-6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50</a:t>
                      </a:r>
                      <a:endParaRPr sz="1300" dirty="0">
                        <a:latin typeface="NeuzeitGro-Lig"/>
                        <a:cs typeface="NeuzeitGro-Lig"/>
                      </a:endParaRPr>
                    </a:p>
                    <a:p>
                      <a:pPr marL="50165">
                        <a:lnSpc>
                          <a:spcPts val="1510"/>
                        </a:lnSpc>
                      </a:pPr>
                      <a:r>
                        <a:rPr sz="1300" spc="-1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+score,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or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equivalent.</a:t>
                      </a:r>
                      <a:endParaRPr sz="1300" dirty="0">
                        <a:latin typeface="NeuzeitGro-Lig"/>
                        <a:cs typeface="NeuzeitGro-Lig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44500" y="4935169"/>
            <a:ext cx="4582431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Completed Application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Form</a:t>
            </a:r>
            <a:endParaRPr sz="1200" dirty="0">
              <a:latin typeface="Neuzeit Grotesk"/>
              <a:cs typeface="Neuzeit Grotesk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School Leaving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Certificates</a:t>
            </a:r>
            <a:endParaRPr sz="1200" dirty="0">
              <a:latin typeface="Neuzeit Grotesk"/>
              <a:cs typeface="Neuzeit Grotesk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" dirty="0">
                <a:solidFill>
                  <a:srgbClr val="FFFFFF"/>
                </a:solidFill>
                <a:latin typeface="Neuzeit Grotesk"/>
                <a:cs typeface="Neuzeit Grotesk"/>
              </a:rPr>
              <a:t>Degree 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Certificate/s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&amp;</a:t>
            </a:r>
            <a:r>
              <a:rPr sz="1200" spc="10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Diploma/s</a:t>
            </a:r>
            <a:endParaRPr sz="1200" dirty="0">
              <a:latin typeface="Neuzeit Grotesk"/>
              <a:cs typeface="Neuzeit Grotesk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" dirty="0">
                <a:solidFill>
                  <a:srgbClr val="FFFFFF"/>
                </a:solidFill>
                <a:latin typeface="Neuzeit Grotesk"/>
                <a:cs typeface="Neuzeit Grotesk"/>
              </a:rPr>
              <a:t>Degree Transcripts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&amp; 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Grades for each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semester</a:t>
            </a:r>
            <a:endParaRPr sz="1200" dirty="0">
              <a:latin typeface="Neuzeit Grotesk"/>
              <a:cs typeface="Neuzeit Grotesk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Letter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of </a:t>
            </a:r>
            <a:r>
              <a:rPr sz="1200" spc="-10" dirty="0">
                <a:solidFill>
                  <a:srgbClr val="FFFFFF"/>
                </a:solidFill>
                <a:latin typeface="Neuzeit Grotesk"/>
                <a:cs typeface="Neuzeit Grotesk"/>
              </a:rPr>
              <a:t>motivation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(1</a:t>
            </a:r>
            <a:r>
              <a:rPr sz="1200" spc="5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page)</a:t>
            </a:r>
            <a:endParaRPr sz="1200" dirty="0">
              <a:latin typeface="Neuzeit Grotesk"/>
              <a:cs typeface="Neuzeit Grotesk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CV/résumé</a:t>
            </a:r>
            <a:endParaRPr sz="1200" dirty="0">
              <a:latin typeface="Neuzeit Grotesk"/>
              <a:cs typeface="Neuzeit Grotesk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One </a:t>
            </a:r>
            <a:r>
              <a:rPr sz="1200" spc="-15" dirty="0">
                <a:solidFill>
                  <a:srgbClr val="FFFFFF"/>
                </a:solidFill>
                <a:latin typeface="Neuzeit Grotesk"/>
                <a:cs typeface="Neuzeit Grotesk"/>
              </a:rPr>
              <a:t>reference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 letter</a:t>
            </a:r>
            <a:endParaRPr sz="1200" dirty="0">
              <a:latin typeface="Neuzeit Grotesk"/>
              <a:cs typeface="Neuzeit Grotesk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" dirty="0">
                <a:solidFill>
                  <a:srgbClr val="FFFFFF"/>
                </a:solidFill>
                <a:latin typeface="Neuzeit Grotesk"/>
                <a:cs typeface="Neuzeit Grotesk"/>
              </a:rPr>
              <a:t>Recent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passport </a:t>
            </a:r>
            <a:r>
              <a:rPr sz="1200" spc="-15" dirty="0">
                <a:solidFill>
                  <a:srgbClr val="FFFFFF"/>
                </a:solidFill>
                <a:latin typeface="Neuzeit Grotesk"/>
                <a:cs typeface="Neuzeit Grotesk"/>
              </a:rPr>
              <a:t>size</a:t>
            </a:r>
            <a:r>
              <a:rPr sz="1200" spc="-10" dirty="0">
                <a:solidFill>
                  <a:srgbClr val="FFFFFF"/>
                </a:solidFill>
                <a:latin typeface="Neuzeit Grotesk"/>
                <a:cs typeface="Neuzeit Grotesk"/>
              </a:rPr>
              <a:t> photograph</a:t>
            </a:r>
            <a:endParaRPr sz="1200" dirty="0">
              <a:latin typeface="Neuzeit Grotesk"/>
              <a:cs typeface="Neuzeit Grotesk"/>
            </a:endParaRPr>
          </a:p>
          <a:p>
            <a:pPr marL="241300" marR="659765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Proof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of 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English language</a:t>
            </a:r>
            <a:r>
              <a:rPr sz="1200" spc="-30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proficiency  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(e.g. </a:t>
            </a:r>
            <a:r>
              <a:rPr sz="1200" spc="-15" dirty="0">
                <a:solidFill>
                  <a:srgbClr val="FFFFFF"/>
                </a:solidFill>
                <a:latin typeface="Neuzeit Grotesk"/>
                <a:cs typeface="Neuzeit Grotesk"/>
              </a:rPr>
              <a:t>IELTS,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PTE ,</a:t>
            </a:r>
            <a:r>
              <a:rPr sz="1200" spc="5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Neuzeit Grotesk"/>
                <a:cs typeface="Neuzeit Grotesk"/>
              </a:rPr>
              <a:t>TOEFL)</a:t>
            </a:r>
            <a:endParaRPr sz="1200" dirty="0">
              <a:latin typeface="Neuzeit Grotesk"/>
              <a:cs typeface="Neuzeit Grotes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100" y="6762433"/>
            <a:ext cx="282983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10. 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Copy </a:t>
            </a:r>
            <a:r>
              <a:rPr sz="1200" dirty="0">
                <a:solidFill>
                  <a:srgbClr val="FFFFFF"/>
                </a:solidFill>
                <a:latin typeface="Neuzeit Grotesk"/>
                <a:cs typeface="Neuzeit Grotesk"/>
              </a:rPr>
              <a:t>of 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the</a:t>
            </a:r>
            <a:r>
              <a:rPr lang="en-GB" sz="1200" spc="-90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Passport</a:t>
            </a:r>
            <a:endParaRPr sz="1200" dirty="0">
              <a:latin typeface="Neuzeit Grotesk"/>
              <a:cs typeface="Neuzeit Grotesk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7701" y="1897159"/>
            <a:ext cx="4565650" cy="30430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45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4594120"/>
            <a:ext cx="389656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Neuzeit Grotesk"/>
                <a:cs typeface="Neuzeit Grotesk"/>
              </a:rPr>
              <a:t>Application </a:t>
            </a: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Supporting</a:t>
            </a:r>
            <a:r>
              <a:rPr sz="1600" b="1" spc="-15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Neuzeit Grotesk"/>
                <a:cs typeface="Neuzeit Grotesk"/>
              </a:rPr>
              <a:t>Documents:</a:t>
            </a:r>
            <a:endParaRPr sz="1600" dirty="0">
              <a:latin typeface="Neuzeit Grotesk"/>
              <a:cs typeface="Neuzeit Grotes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432656"/>
            <a:ext cx="9855200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049655" algn="l"/>
                <a:tab pos="3405504" algn="l"/>
              </a:tabLst>
            </a:pPr>
            <a:r>
              <a:rPr lang="en-GB" sz="4400" spc="45" dirty="0"/>
              <a:t>CUC </a:t>
            </a:r>
            <a:r>
              <a:rPr sz="4400" spc="45" dirty="0"/>
              <a:t>Entry</a:t>
            </a:r>
            <a:r>
              <a:rPr lang="en-GB" sz="4400" spc="45" dirty="0"/>
              <a:t> </a:t>
            </a:r>
            <a:r>
              <a:rPr sz="4400" spc="-10" dirty="0"/>
              <a:t>Requirements</a:t>
            </a:r>
            <a:endParaRPr sz="4400" dirty="0"/>
          </a:p>
          <a:p>
            <a:pPr marL="12700">
              <a:lnSpc>
                <a:spcPct val="100000"/>
              </a:lnSpc>
              <a:spcBef>
                <a:spcPts val="1600"/>
              </a:spcBef>
              <a:tabLst>
                <a:tab pos="5437505" algn="l"/>
              </a:tabLst>
            </a:pPr>
            <a:r>
              <a:rPr sz="1600" spc="-5" dirty="0">
                <a:solidFill>
                  <a:srgbClr val="FFFFFF"/>
                </a:solidFill>
              </a:rPr>
              <a:t>Postgraduate </a:t>
            </a:r>
            <a:r>
              <a:rPr sz="1600" dirty="0">
                <a:solidFill>
                  <a:srgbClr val="FFFFFF"/>
                </a:solidFill>
              </a:rPr>
              <a:t>Admissions </a:t>
            </a:r>
            <a:r>
              <a:rPr sz="1600" spc="-5" dirty="0">
                <a:solidFill>
                  <a:srgbClr val="FFFFFF"/>
                </a:solidFill>
              </a:rPr>
              <a:t>Criteria</a:t>
            </a:r>
            <a:endParaRPr sz="1600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2270710"/>
              </p:ext>
            </p:extLst>
          </p:nvPr>
        </p:nvGraphicFramePr>
        <p:xfrm>
          <a:off x="444500" y="2190404"/>
          <a:ext cx="4493501" cy="2654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2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0973">
                <a:tc>
                  <a:txBody>
                    <a:bodyPr/>
                    <a:lstStyle/>
                    <a:p>
                      <a:pPr marL="50800">
                        <a:lnSpc>
                          <a:spcPts val="1525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Minimum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Age</a:t>
                      </a:r>
                      <a:endParaRPr sz="1300" dirty="0">
                        <a:latin typeface="Neuzeit Grotesk"/>
                        <a:cs typeface="Neuzeit Grotesk"/>
                      </a:endParaRPr>
                    </a:p>
                  </a:txBody>
                  <a:tcPr marL="0" marR="0" marT="0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30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21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years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old.</a:t>
                      </a:r>
                      <a:endParaRPr sz="1300">
                        <a:latin typeface="NeuzeitGro-Lig"/>
                        <a:cs typeface="NeuzeitGro-Lig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50800">
                        <a:lnSpc>
                          <a:spcPts val="1525"/>
                        </a:lnSpc>
                      </a:pPr>
                      <a:endParaRPr lang="en-GB" sz="1300" b="1" spc="-5" dirty="0">
                        <a:solidFill>
                          <a:srgbClr val="FFFFFF"/>
                        </a:solidFill>
                        <a:latin typeface="Neuzeit Grotesk"/>
                        <a:cs typeface="Neuzeit Grotesk"/>
                      </a:endParaRPr>
                    </a:p>
                    <a:p>
                      <a:pPr marL="50800">
                        <a:lnSpc>
                          <a:spcPts val="1525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Academic Qualifications</a:t>
                      </a:r>
                      <a:endParaRPr sz="1300" dirty="0">
                        <a:latin typeface="Neuzeit Grotesk"/>
                        <a:cs typeface="Neuzeit Grotesk"/>
                      </a:endParaRPr>
                    </a:p>
                  </a:txBody>
                  <a:tcPr marL="0" marR="0" marT="0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525"/>
                        </a:lnSpc>
                      </a:pPr>
                      <a:r>
                        <a:rPr lang="en-US" sz="1300" spc="-1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Bachelor’s degree from a U.S. equivalent, regionally accredited institution.</a:t>
                      </a:r>
                    </a:p>
                    <a:p>
                      <a:pPr marL="50165">
                        <a:lnSpc>
                          <a:spcPts val="1525"/>
                        </a:lnSpc>
                      </a:pPr>
                      <a:endParaRPr lang="en-US" sz="1300" spc="-10" dirty="0">
                        <a:solidFill>
                          <a:srgbClr val="FFFFFF"/>
                        </a:solidFill>
                        <a:latin typeface="NeuzeitGro-Lig"/>
                        <a:cs typeface="NeuzeitGro-Lig"/>
                      </a:endParaRPr>
                    </a:p>
                    <a:p>
                      <a:pPr marL="50165">
                        <a:lnSpc>
                          <a:spcPts val="1525"/>
                        </a:lnSpc>
                      </a:pPr>
                      <a:r>
                        <a:rPr lang="en-US" sz="1300" spc="-1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GPA earned 2.25 or above</a:t>
                      </a:r>
                      <a:endParaRPr sz="1300" dirty="0">
                        <a:latin typeface="NeuzeitGro-Lig"/>
                        <a:cs typeface="NeuzeitGro-Lig"/>
                      </a:endParaRPr>
                    </a:p>
                  </a:txBody>
                  <a:tcPr marL="0" marR="0" marT="0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6079">
                <a:tc>
                  <a:txBody>
                    <a:bodyPr/>
                    <a:lstStyle/>
                    <a:p>
                      <a:pPr marL="50800" marR="850265">
                        <a:lnSpc>
                          <a:spcPts val="1560"/>
                        </a:lnSpc>
                        <a:spcBef>
                          <a:spcPts val="1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English</a:t>
                      </a:r>
                      <a:r>
                        <a:rPr sz="1300" b="1" spc="-6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Neuzeit Grotesk"/>
                          <a:cs typeface="Neuzeit Grotesk"/>
                        </a:rPr>
                        <a:t>Language  Requirements</a:t>
                      </a:r>
                      <a:endParaRPr sz="1300" dirty="0">
                        <a:latin typeface="Neuzeit Grotesk"/>
                        <a:cs typeface="Neuzeit Grotesk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328930">
                        <a:lnSpc>
                          <a:spcPts val="1560"/>
                        </a:lnSpc>
                        <a:spcBef>
                          <a:spcPts val="15"/>
                        </a:spcBef>
                      </a:pPr>
                      <a:r>
                        <a:rPr lang="en-US" sz="1300" spc="-2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IELTS – minimum score of 6.0, or;</a:t>
                      </a:r>
                    </a:p>
                    <a:p>
                      <a:pPr marL="50165" marR="328930">
                        <a:lnSpc>
                          <a:spcPts val="1560"/>
                        </a:lnSpc>
                        <a:spcBef>
                          <a:spcPts val="15"/>
                        </a:spcBef>
                      </a:pPr>
                      <a:r>
                        <a:rPr lang="en-US" sz="1300" spc="-2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TOFEL – minimum score of 72 (internet-based), or;</a:t>
                      </a:r>
                    </a:p>
                    <a:p>
                      <a:pPr marL="50165" marR="328930">
                        <a:lnSpc>
                          <a:spcPts val="1560"/>
                        </a:lnSpc>
                        <a:spcBef>
                          <a:spcPts val="15"/>
                        </a:spcBef>
                      </a:pPr>
                      <a:r>
                        <a:rPr lang="en-US" sz="1300" spc="-20" dirty="0">
                          <a:solidFill>
                            <a:srgbClr val="FFFFFF"/>
                          </a:solidFill>
                          <a:latin typeface="NeuzeitGro-Lig"/>
                          <a:cs typeface="NeuzeitGro-Lig"/>
                        </a:rPr>
                        <a:t>PASSWORD – minimum score of 6.0.</a:t>
                      </a:r>
                      <a:endParaRPr sz="1300" dirty="0">
                        <a:latin typeface="NeuzeitGro-Lig"/>
                        <a:cs typeface="NeuzeitGro-Lig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3D3ED"/>
                      </a:solidFill>
                      <a:prstDash val="solid"/>
                    </a:lnL>
                    <a:lnR w="12700">
                      <a:solidFill>
                        <a:srgbClr val="A3D3ED"/>
                      </a:solidFill>
                      <a:prstDash val="solid"/>
                    </a:lnR>
                    <a:lnT w="12700">
                      <a:solidFill>
                        <a:srgbClr val="A3D3ED"/>
                      </a:solidFill>
                      <a:prstDash val="solid"/>
                    </a:lnT>
                    <a:lnB w="12700">
                      <a:solidFill>
                        <a:srgbClr val="A3D3ED"/>
                      </a:solidFill>
                      <a:prstDash val="solid"/>
                    </a:lnB>
                    <a:solidFill>
                      <a:srgbClr val="345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44500" y="4935169"/>
            <a:ext cx="4582431" cy="217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 Completed application;</a:t>
            </a: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endParaRPr lang="en-US" sz="1200" spc="-5" dirty="0">
              <a:solidFill>
                <a:srgbClr val="FFFFFF"/>
              </a:solidFill>
              <a:latin typeface="Neuzeit Grotesk"/>
              <a:cs typeface="Neuzeit Grotesk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 Objective statement;</a:t>
            </a: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endParaRPr lang="en-US" sz="1200" spc="-5" dirty="0">
              <a:solidFill>
                <a:srgbClr val="FFFFFF"/>
              </a:solidFill>
              <a:latin typeface="Neuzeit Grotesk"/>
              <a:cs typeface="Neuzeit Grotesk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 Copy of official transcript;</a:t>
            </a: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endParaRPr lang="en-US" sz="1200" spc="-5" dirty="0">
              <a:solidFill>
                <a:srgbClr val="FFFFFF"/>
              </a:solidFill>
              <a:latin typeface="Neuzeit Grotesk"/>
              <a:cs typeface="Neuzeit Grotesk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 Copy of passport;</a:t>
            </a: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endParaRPr lang="en-US" sz="1200" spc="-5" dirty="0">
              <a:solidFill>
                <a:srgbClr val="FFFFFF"/>
              </a:solidFill>
              <a:latin typeface="Neuzeit Grotesk"/>
              <a:cs typeface="Neuzeit Grotesk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Two letters of recommendation;</a:t>
            </a: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endParaRPr lang="en-US" sz="1200" spc="-5" dirty="0">
              <a:solidFill>
                <a:srgbClr val="FFFFFF"/>
              </a:solidFill>
              <a:latin typeface="Neuzeit Grotesk"/>
              <a:cs typeface="Neuzeit Grotesk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Neuzeit Grotesk"/>
                <a:cs typeface="Neuzeit Grotesk"/>
              </a:rPr>
              <a:t>Declaration of finances/bank statement;</a:t>
            </a:r>
            <a:endParaRPr sz="1200" dirty="0">
              <a:latin typeface="Neuzeit Grotesk"/>
              <a:cs typeface="Neuzeit Grotesk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7701" y="1897159"/>
            <a:ext cx="4565650" cy="304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748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93172" y="31741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35" dirty="0">
                <a:solidFill>
                  <a:srgbClr val="345073"/>
                </a:solidFill>
                <a:latin typeface="Neuzeit Grotesk"/>
                <a:ea typeface="+mj-ea"/>
                <a:cs typeface="Neuzeit Grotesk"/>
              </a:rPr>
              <a:t>What’s next?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50AE18-C93D-475C-B208-C8F7A8868C7F}"/>
              </a:ext>
            </a:extLst>
          </p:cNvPr>
          <p:cNvSpPr txBox="1"/>
          <p:nvPr/>
        </p:nvSpPr>
        <p:spPr>
          <a:xfrm>
            <a:off x="680003" y="2385837"/>
            <a:ext cx="282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Receive your study contract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3FD7E2-A850-48F6-AF32-A3759DC72127}"/>
              </a:ext>
            </a:extLst>
          </p:cNvPr>
          <p:cNvSpPr txBox="1"/>
          <p:nvPr/>
        </p:nvSpPr>
        <p:spPr>
          <a:xfrm>
            <a:off x="788628" y="2737927"/>
            <a:ext cx="2558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Admissions team will send your confirmation letter for your </a:t>
            </a:r>
            <a:r>
              <a:rPr lang="en-US" sz="1600" b="1" dirty="0" err="1">
                <a:solidFill>
                  <a:srgbClr val="425A7B"/>
                </a:solidFill>
                <a:latin typeface="Neuzeit Grotesk"/>
              </a:rPr>
              <a:t>programme</a:t>
            </a:r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/>
            </a:r>
            <a:br>
              <a:rPr lang="en-US" sz="1600" b="1" dirty="0">
                <a:solidFill>
                  <a:srgbClr val="425A7B"/>
                </a:solidFill>
                <a:latin typeface="Neuzeit Grotesk"/>
              </a:rPr>
            </a:br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and a request for a deposit. </a:t>
            </a:r>
            <a:endParaRPr lang="en-GB" sz="1600" b="1" dirty="0">
              <a:solidFill>
                <a:srgbClr val="425A7B"/>
              </a:solidFill>
              <a:latin typeface="Neuzeit Grotes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C3FD23-434C-4583-8157-8616BD7EEC3F}"/>
              </a:ext>
            </a:extLst>
          </p:cNvPr>
          <p:cNvSpPr txBox="1"/>
          <p:nvPr/>
        </p:nvSpPr>
        <p:spPr>
          <a:xfrm>
            <a:off x="4120597" y="2420836"/>
            <a:ext cx="232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Pay a required deposit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CE9A43-729A-4AA3-A611-043EC24ABB3C}"/>
              </a:ext>
            </a:extLst>
          </p:cNvPr>
          <p:cNvSpPr txBox="1"/>
          <p:nvPr/>
        </p:nvSpPr>
        <p:spPr>
          <a:xfrm>
            <a:off x="4286231" y="2759835"/>
            <a:ext cx="188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Secure your spot on</a:t>
            </a:r>
            <a:br>
              <a:rPr lang="en-US" sz="1600" b="1" dirty="0">
                <a:solidFill>
                  <a:srgbClr val="425A7B"/>
                </a:solidFill>
                <a:latin typeface="Neuzeit Grotesk"/>
              </a:rPr>
            </a:br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the </a:t>
            </a:r>
            <a:r>
              <a:rPr lang="en-US" sz="1600" b="1" dirty="0" err="1">
                <a:solidFill>
                  <a:srgbClr val="425A7B"/>
                </a:solidFill>
                <a:latin typeface="Neuzeit Grotesk"/>
              </a:rPr>
              <a:t>programme</a:t>
            </a:r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.</a:t>
            </a:r>
            <a:endParaRPr lang="en-GB" sz="1600" b="1" dirty="0">
              <a:solidFill>
                <a:srgbClr val="425A7B"/>
              </a:solidFill>
              <a:latin typeface="Neuzeit Grotesk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F8F4B4-4154-4E2A-B504-6E7DA3793AC8}"/>
              </a:ext>
            </a:extLst>
          </p:cNvPr>
          <p:cNvSpPr txBox="1"/>
          <p:nvPr/>
        </p:nvSpPr>
        <p:spPr>
          <a:xfrm>
            <a:off x="7067722" y="2420836"/>
            <a:ext cx="267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Contact German Embassy 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34151A-ABF3-48F7-82D8-49D0E5EE0BDC}"/>
              </a:ext>
            </a:extLst>
          </p:cNvPr>
          <p:cNvSpPr txBox="1"/>
          <p:nvPr/>
        </p:nvSpPr>
        <p:spPr>
          <a:xfrm>
            <a:off x="7317153" y="2804072"/>
            <a:ext cx="227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Find out about the visa </a:t>
            </a:r>
            <a:br>
              <a:rPr lang="en-US" sz="1600" b="1" dirty="0">
                <a:solidFill>
                  <a:srgbClr val="425A7B"/>
                </a:solidFill>
                <a:latin typeface="Neuzeit Grotesk"/>
              </a:rPr>
            </a:br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process in your country</a:t>
            </a:r>
            <a:r>
              <a:rPr lang="en-US" sz="1600" dirty="0">
                <a:solidFill>
                  <a:schemeClr val="bg1"/>
                </a:solidFill>
                <a:latin typeface="Neuzeit Grotesk"/>
              </a:rPr>
              <a:t>. </a:t>
            </a:r>
            <a:endParaRPr lang="en-GB" sz="1600" dirty="0">
              <a:solidFill>
                <a:schemeClr val="bg1"/>
              </a:solidFill>
              <a:latin typeface="Neuzeit Grotes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3C1D26-5BC7-4920-98B1-D3C828EA8325}"/>
              </a:ext>
            </a:extLst>
          </p:cNvPr>
          <p:cNvSpPr txBox="1"/>
          <p:nvPr/>
        </p:nvSpPr>
        <p:spPr>
          <a:xfrm>
            <a:off x="352326" y="5145242"/>
            <a:ext cx="287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Provided correct documents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10B29B2-BE0D-46B2-A65B-0BD102A070E6}"/>
              </a:ext>
            </a:extLst>
          </p:cNvPr>
          <p:cNvSpPr txBox="1"/>
          <p:nvPr/>
        </p:nvSpPr>
        <p:spPr>
          <a:xfrm>
            <a:off x="529266" y="5624258"/>
            <a:ext cx="2274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This will depend on your</a:t>
            </a:r>
            <a:br>
              <a:rPr lang="en-US" sz="1600" b="1" dirty="0">
                <a:solidFill>
                  <a:srgbClr val="425A7B"/>
                </a:solidFill>
                <a:latin typeface="Neuzeit Grotesk"/>
              </a:rPr>
            </a:br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 home country.</a:t>
            </a:r>
            <a:endParaRPr lang="en-GB" sz="1600" b="1" dirty="0">
              <a:solidFill>
                <a:srgbClr val="425A7B"/>
              </a:solidFill>
              <a:latin typeface="Neuzeit Grotesk"/>
            </a:endParaRP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049A8936-C8FD-47D3-A6C9-E0CB1D2AD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252" y="1226692"/>
            <a:ext cx="1908964" cy="1179789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F3B2CDC-450A-4A75-A32C-2158005EF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7094" y="1309956"/>
            <a:ext cx="1589168" cy="1077433"/>
          </a:xfrm>
          <a:prstGeom prst="rect">
            <a:avLst/>
          </a:prstGeom>
        </p:spPr>
      </p:pic>
      <p:pic>
        <p:nvPicPr>
          <p:cNvPr id="21" name="Picture 20" descr="A picture containing food, drawing, light&#10;&#10;Description automatically generated">
            <a:extLst>
              <a:ext uri="{FF2B5EF4-FFF2-40B4-BE49-F238E27FC236}">
                <a16:creationId xmlns:a16="http://schemas.microsoft.com/office/drawing/2014/main" xmlns="" id="{BD714FA3-E84F-455A-988E-B9AEDC138B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6906" y="1280286"/>
            <a:ext cx="1560477" cy="1072600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5C05712-F822-4DEE-9049-8B0A7BD3F3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628" y="4055344"/>
            <a:ext cx="1802993" cy="980214"/>
          </a:xfrm>
          <a:prstGeom prst="rect">
            <a:avLst/>
          </a:prstGeom>
        </p:spPr>
      </p:pic>
      <p:pic>
        <p:nvPicPr>
          <p:cNvPr id="25" name="Picture 24" descr="A picture containing game, drawing, light&#10;&#10;Description automatically generated">
            <a:extLst>
              <a:ext uri="{FF2B5EF4-FFF2-40B4-BE49-F238E27FC236}">
                <a16:creationId xmlns:a16="http://schemas.microsoft.com/office/drawing/2014/main" xmlns="" id="{E3A97622-CAA0-4B26-BD2D-FF17F954EB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4328" y="3940529"/>
            <a:ext cx="1652015" cy="109925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C859798-3810-48B3-8521-B8BFEC0199E9}"/>
              </a:ext>
            </a:extLst>
          </p:cNvPr>
          <p:cNvSpPr txBox="1"/>
          <p:nvPr/>
        </p:nvSpPr>
        <p:spPr>
          <a:xfrm>
            <a:off x="3967104" y="5127919"/>
            <a:ext cx="208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Attend an interview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4EF4194-16C6-40E4-B26C-D9CC7462EBB5}"/>
              </a:ext>
            </a:extLst>
          </p:cNvPr>
          <p:cNvSpPr txBox="1"/>
          <p:nvPr/>
        </p:nvSpPr>
        <p:spPr>
          <a:xfrm>
            <a:off x="3345594" y="5514574"/>
            <a:ext cx="33577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Once you have the initial 3-6 months </a:t>
            </a:r>
            <a:br>
              <a:rPr lang="en-US" sz="1600" b="1" dirty="0">
                <a:solidFill>
                  <a:srgbClr val="425A7B"/>
                </a:solidFill>
                <a:latin typeface="Neuzeit Grotesk"/>
              </a:rPr>
            </a:br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visa and have booked your flight,</a:t>
            </a:r>
            <a:br>
              <a:rPr lang="en-US" sz="1600" b="1" dirty="0">
                <a:solidFill>
                  <a:srgbClr val="425A7B"/>
                </a:solidFill>
                <a:latin typeface="Neuzeit Grotesk"/>
              </a:rPr>
            </a:br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 you can start your accommodation</a:t>
            </a:r>
            <a:br>
              <a:rPr lang="en-US" sz="1600" b="1" dirty="0">
                <a:solidFill>
                  <a:srgbClr val="425A7B"/>
                </a:solidFill>
                <a:latin typeface="Neuzeit Grotesk"/>
              </a:rPr>
            </a:br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 process.</a:t>
            </a:r>
            <a:endParaRPr lang="en-GB" sz="1600" b="1" dirty="0">
              <a:solidFill>
                <a:srgbClr val="425A7B"/>
              </a:solidFill>
              <a:latin typeface="Neuzeit Grotesk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A4F1A29-0A13-475C-91C6-7F7A21147E78}"/>
              </a:ext>
            </a:extLst>
          </p:cNvPr>
          <p:cNvSpPr txBox="1"/>
          <p:nvPr/>
        </p:nvSpPr>
        <p:spPr>
          <a:xfrm>
            <a:off x="7006191" y="5117704"/>
            <a:ext cx="306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Board on a plane to Germany!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ECF4394-CB5B-4357-81FC-436850D98C2D}"/>
              </a:ext>
            </a:extLst>
          </p:cNvPr>
          <p:cNvSpPr txBox="1"/>
          <p:nvPr/>
        </p:nvSpPr>
        <p:spPr>
          <a:xfrm>
            <a:off x="6791484" y="5514574"/>
            <a:ext cx="353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As soon as you have entered Germany, </a:t>
            </a:r>
            <a:br>
              <a:rPr lang="en-US" sz="1600" b="1" dirty="0">
                <a:solidFill>
                  <a:srgbClr val="425A7B"/>
                </a:solidFill>
                <a:latin typeface="Neuzeit Grotesk"/>
              </a:rPr>
            </a:br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register at the local registration office and ask them </a:t>
            </a:r>
            <a:br>
              <a:rPr lang="en-US" sz="1600" b="1" dirty="0">
                <a:solidFill>
                  <a:srgbClr val="425A7B"/>
                </a:solidFill>
                <a:latin typeface="Neuzeit Grotesk"/>
              </a:rPr>
            </a:br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from for the forms needed to apply </a:t>
            </a:r>
            <a:br>
              <a:rPr lang="en-US" sz="1600" b="1" dirty="0">
                <a:solidFill>
                  <a:srgbClr val="425A7B"/>
                </a:solidFill>
                <a:latin typeface="Neuzeit Grotesk"/>
              </a:rPr>
            </a:br>
            <a:r>
              <a:rPr lang="en-US" sz="1600" b="1" dirty="0">
                <a:solidFill>
                  <a:srgbClr val="425A7B"/>
                </a:solidFill>
                <a:latin typeface="Neuzeit Grotesk"/>
              </a:rPr>
              <a:t>for a residence permit </a:t>
            </a:r>
            <a:r>
              <a:rPr lang="en-US" sz="1600" dirty="0">
                <a:solidFill>
                  <a:schemeClr val="bg1"/>
                </a:solidFill>
                <a:latin typeface="Neuzeit Grotesk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Neuzeit Grotesk"/>
              </a:rPr>
            </a:br>
            <a:r>
              <a:rPr lang="en-US" sz="1600" dirty="0">
                <a:solidFill>
                  <a:schemeClr val="bg1"/>
                </a:solidFill>
                <a:latin typeface="Neuzeit Grotesk"/>
              </a:rPr>
              <a:t>for studying in Germany.</a:t>
            </a:r>
            <a:endParaRPr lang="en-GB" sz="1600" dirty="0">
              <a:solidFill>
                <a:schemeClr val="bg1"/>
              </a:solidFill>
              <a:latin typeface="Neuzeit Grotesk"/>
            </a:endParaRP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D974EF7-E55E-4DC4-B9D0-AD89D61BA1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3853" y="3750971"/>
            <a:ext cx="1227119" cy="12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82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45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2700" y="648692"/>
            <a:ext cx="642620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6500" dirty="0">
                <a:solidFill>
                  <a:srgbClr val="FFC000"/>
                </a:solidFill>
              </a:rPr>
              <a:t>Agenda</a:t>
            </a:r>
            <a:endParaRPr sz="65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5351" y="3629024"/>
            <a:ext cx="4008049" cy="3965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173" y="0"/>
            <a:ext cx="5448953" cy="6372225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D2004D3C-E134-49D8-A015-39916AF61ED8}"/>
              </a:ext>
            </a:extLst>
          </p:cNvPr>
          <p:cNvSpPr txBox="1"/>
          <p:nvPr/>
        </p:nvSpPr>
        <p:spPr>
          <a:xfrm>
            <a:off x="1819842" y="2028825"/>
            <a:ext cx="4865509" cy="4598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8000" indent="-5400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33705" algn="l"/>
                <a:tab pos="434340" algn="l"/>
              </a:tabLst>
            </a:pPr>
            <a:r>
              <a:rPr sz="2000" b="1" dirty="0">
                <a:solidFill>
                  <a:srgbClr val="FFC000"/>
                </a:solidFill>
                <a:latin typeface="Neuzeit Grotesk"/>
                <a:cs typeface="Neuzeit Grotesk"/>
              </a:rPr>
              <a:t>Who </a:t>
            </a:r>
            <a:r>
              <a:rPr sz="2000" b="1" spc="-10" dirty="0">
                <a:solidFill>
                  <a:srgbClr val="FFC000"/>
                </a:solidFill>
                <a:latin typeface="Neuzeit Grotesk"/>
                <a:cs typeface="Neuzeit Grotesk"/>
              </a:rPr>
              <a:t>are </a:t>
            </a:r>
            <a:r>
              <a:rPr sz="2000" b="1" spc="-25" dirty="0">
                <a:solidFill>
                  <a:srgbClr val="FFC000"/>
                </a:solidFill>
                <a:latin typeface="Neuzeit Grotesk"/>
                <a:cs typeface="Neuzeit Grotesk"/>
              </a:rPr>
              <a:t>we?</a:t>
            </a:r>
            <a:endParaRPr sz="2000" b="1" dirty="0">
              <a:solidFill>
                <a:srgbClr val="FFC000"/>
              </a:solidFill>
              <a:latin typeface="Neuzeit Grotesk"/>
              <a:cs typeface="Neuzeit Grotesk"/>
            </a:endParaRPr>
          </a:p>
          <a:p>
            <a:pPr marL="468000" indent="-54000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2000" b="1" spc="-10" dirty="0">
                <a:solidFill>
                  <a:srgbClr val="FFC000"/>
                </a:solidFill>
                <a:latin typeface="Neuzeit Grotesk"/>
                <a:cs typeface="Neuzeit Grotesk"/>
              </a:rPr>
              <a:t>Why </a:t>
            </a:r>
            <a:r>
              <a:rPr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study at</a:t>
            </a:r>
            <a:r>
              <a:rPr sz="2000" b="1" spc="5" dirty="0">
                <a:solidFill>
                  <a:srgbClr val="FFC000"/>
                </a:solidFill>
                <a:latin typeface="Neuzeit Grotesk"/>
                <a:cs typeface="Neuzeit Grotesk"/>
              </a:rPr>
              <a:t> </a:t>
            </a:r>
            <a:r>
              <a:rPr sz="2000" b="1" dirty="0">
                <a:solidFill>
                  <a:srgbClr val="FFC000"/>
                </a:solidFill>
                <a:latin typeface="Neuzeit Grotesk"/>
                <a:cs typeface="Neuzeit Grotesk"/>
              </a:rPr>
              <a:t>BSBI?</a:t>
            </a:r>
            <a:endParaRPr lang="en-GB" sz="2000" b="1" dirty="0">
              <a:solidFill>
                <a:srgbClr val="FFC000"/>
              </a:solidFill>
              <a:latin typeface="Neuzeit Grotesk"/>
              <a:cs typeface="Neuzeit Grotesk"/>
            </a:endParaRPr>
          </a:p>
          <a:p>
            <a:pPr marL="468000" indent="-54000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lang="en-GB" sz="2000" b="1" dirty="0">
                <a:solidFill>
                  <a:srgbClr val="FFC000"/>
                </a:solidFill>
                <a:latin typeface="Neuzeit Grotesk"/>
                <a:cs typeface="Neuzeit Grotesk"/>
              </a:rPr>
              <a:t>Academic partnership </a:t>
            </a:r>
            <a:endParaRPr sz="2000" b="1" dirty="0">
              <a:solidFill>
                <a:srgbClr val="FFC000"/>
              </a:solidFill>
              <a:latin typeface="Neuzeit Grotesk"/>
              <a:cs typeface="Neuzeit Grotesk"/>
            </a:endParaRPr>
          </a:p>
          <a:p>
            <a:pPr marL="468000" indent="-54000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What </a:t>
            </a:r>
            <a:r>
              <a:rPr lang="en-GB"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do </a:t>
            </a:r>
            <a:r>
              <a:rPr sz="2000" b="1" dirty="0">
                <a:solidFill>
                  <a:srgbClr val="FFC000"/>
                </a:solidFill>
                <a:latin typeface="Neuzeit Grotesk"/>
                <a:cs typeface="Neuzeit Grotesk"/>
              </a:rPr>
              <a:t>our </a:t>
            </a:r>
            <a:r>
              <a:rPr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students</a:t>
            </a:r>
            <a:r>
              <a:rPr sz="2000" b="1" spc="-10" dirty="0">
                <a:solidFill>
                  <a:srgbClr val="FFC000"/>
                </a:solidFill>
                <a:latin typeface="Neuzeit Grotesk"/>
                <a:cs typeface="Neuzeit Grotesk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say?</a:t>
            </a:r>
            <a:endParaRPr lang="en-GB" sz="2000" b="1" spc="-5" dirty="0">
              <a:solidFill>
                <a:srgbClr val="FFC000"/>
              </a:solidFill>
              <a:latin typeface="Neuzeit Grotesk"/>
              <a:cs typeface="Neuzeit Grotesk"/>
            </a:endParaRPr>
          </a:p>
          <a:p>
            <a:pPr marL="468000" indent="-54000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lang="en-GB"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Our campus </a:t>
            </a:r>
          </a:p>
          <a:p>
            <a:pPr marL="468000" indent="-54000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lang="en-GB" sz="2000" b="1" dirty="0">
                <a:solidFill>
                  <a:srgbClr val="FFC000"/>
                </a:solidFill>
                <a:latin typeface="Neuzeit Grotesk"/>
                <a:cs typeface="Neuzeit Grotesk"/>
              </a:rPr>
              <a:t>Why study </a:t>
            </a:r>
            <a:r>
              <a:rPr sz="2000" b="1" dirty="0">
                <a:solidFill>
                  <a:srgbClr val="FFC000"/>
                </a:solidFill>
                <a:latin typeface="Neuzeit Grotesk"/>
                <a:cs typeface="Neuzeit Grotesk"/>
              </a:rPr>
              <a:t>in</a:t>
            </a:r>
            <a:r>
              <a:rPr sz="2000" b="1" spc="25" dirty="0">
                <a:solidFill>
                  <a:srgbClr val="FFC000"/>
                </a:solidFill>
                <a:latin typeface="Neuzeit Grotesk"/>
                <a:cs typeface="Neuzeit Grotesk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Berlin</a:t>
            </a:r>
            <a:r>
              <a:rPr lang="en-GB"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?</a:t>
            </a:r>
            <a:endParaRPr sz="2000" b="1" dirty="0">
              <a:solidFill>
                <a:srgbClr val="FFC000"/>
              </a:solidFill>
              <a:latin typeface="Neuzeit Grotesk"/>
              <a:cs typeface="Neuzeit Grotesk"/>
            </a:endParaRPr>
          </a:p>
          <a:p>
            <a:pPr marL="468000" indent="-54000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2000" b="1" dirty="0">
                <a:solidFill>
                  <a:srgbClr val="FFC000"/>
                </a:solidFill>
                <a:latin typeface="Neuzeit Grotesk"/>
                <a:cs typeface="Neuzeit Grotesk"/>
              </a:rPr>
              <a:t>Our</a:t>
            </a:r>
            <a:r>
              <a:rPr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 </a:t>
            </a:r>
            <a:r>
              <a:rPr lang="en-GB" sz="2000" b="1" spc="-10" dirty="0">
                <a:solidFill>
                  <a:srgbClr val="FFC000"/>
                </a:solidFill>
                <a:latin typeface="Neuzeit Grotesk"/>
                <a:cs typeface="Neuzeit Grotesk"/>
              </a:rPr>
              <a:t>p</a:t>
            </a:r>
            <a:r>
              <a:rPr sz="2000" b="1" spc="-10" dirty="0" err="1">
                <a:solidFill>
                  <a:srgbClr val="FFC000"/>
                </a:solidFill>
                <a:latin typeface="Neuzeit Grotesk"/>
                <a:cs typeface="Neuzeit Grotesk"/>
              </a:rPr>
              <a:t>rogrammes</a:t>
            </a:r>
            <a:endParaRPr sz="2000" b="1" dirty="0">
              <a:solidFill>
                <a:srgbClr val="FFC000"/>
              </a:solidFill>
              <a:latin typeface="Neuzeit Grotesk"/>
              <a:cs typeface="Neuzeit Grotesk"/>
            </a:endParaRPr>
          </a:p>
          <a:p>
            <a:pPr marL="468000" indent="-54000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2000" b="1" spc="5" dirty="0">
                <a:solidFill>
                  <a:srgbClr val="FFC000"/>
                </a:solidFill>
                <a:latin typeface="Neuzeit Grotesk"/>
                <a:cs typeface="Neuzeit Grotesk"/>
              </a:rPr>
              <a:t>Entry</a:t>
            </a:r>
            <a:r>
              <a:rPr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 </a:t>
            </a:r>
            <a:r>
              <a:rPr sz="2000" b="1" spc="-10" dirty="0">
                <a:solidFill>
                  <a:srgbClr val="FFC000"/>
                </a:solidFill>
                <a:latin typeface="Neuzeit Grotesk"/>
                <a:cs typeface="Neuzeit Grotesk"/>
              </a:rPr>
              <a:t>requirements</a:t>
            </a:r>
            <a:endParaRPr sz="2000" b="1" dirty="0">
              <a:solidFill>
                <a:srgbClr val="FFC000"/>
              </a:solidFill>
              <a:latin typeface="Neuzeit Grotesk"/>
              <a:cs typeface="Neuzeit Grotesk"/>
            </a:endParaRPr>
          </a:p>
          <a:p>
            <a:pPr marL="468000" indent="-54000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2000" b="1" dirty="0">
                <a:solidFill>
                  <a:srgbClr val="FFC000"/>
                </a:solidFill>
                <a:latin typeface="Neuzeit Grotesk"/>
                <a:cs typeface="Neuzeit Grotesk"/>
              </a:rPr>
              <a:t>Online </a:t>
            </a:r>
            <a:r>
              <a:rPr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application</a:t>
            </a:r>
            <a:endParaRPr lang="en-GB" sz="2000" b="1" spc="-5" dirty="0">
              <a:solidFill>
                <a:srgbClr val="FFC000"/>
              </a:solidFill>
              <a:latin typeface="Neuzeit Grotesk"/>
              <a:cs typeface="Neuzeit Grotesk"/>
            </a:endParaRPr>
          </a:p>
          <a:p>
            <a:pPr marL="468000" indent="-54000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lang="en-GB"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What’s next?</a:t>
            </a:r>
            <a:endParaRPr sz="2000" b="1" dirty="0">
              <a:solidFill>
                <a:srgbClr val="FFC000"/>
              </a:solidFill>
              <a:latin typeface="Neuzeit Grotesk"/>
              <a:cs typeface="Neuzeit Grotesk"/>
            </a:endParaRPr>
          </a:p>
          <a:p>
            <a:pPr marL="468000" indent="-54000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Course </a:t>
            </a:r>
            <a:r>
              <a:rPr lang="en-GB"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f</a:t>
            </a:r>
            <a:r>
              <a:rPr sz="2000" b="1" spc="-5" dirty="0" err="1">
                <a:solidFill>
                  <a:srgbClr val="FFC000"/>
                </a:solidFill>
                <a:latin typeface="Neuzeit Grotesk"/>
                <a:cs typeface="Neuzeit Grotesk"/>
              </a:rPr>
              <a:t>ees</a:t>
            </a:r>
            <a:endParaRPr sz="2000" b="1" dirty="0">
              <a:solidFill>
                <a:srgbClr val="FFC000"/>
              </a:solidFill>
              <a:latin typeface="Neuzeit Grotesk"/>
              <a:cs typeface="Neuzeit Grotesk"/>
            </a:endParaRPr>
          </a:p>
          <a:p>
            <a:pPr marL="468000" indent="-54000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2000" b="1" spc="-10" dirty="0">
                <a:solidFill>
                  <a:srgbClr val="FFC000"/>
                </a:solidFill>
                <a:latin typeface="Neuzeit Grotesk"/>
                <a:cs typeface="Neuzeit Grotesk"/>
              </a:rPr>
              <a:t>Career</a:t>
            </a:r>
            <a:r>
              <a:rPr sz="2000" b="1" spc="-5" dirty="0">
                <a:solidFill>
                  <a:srgbClr val="FFC000"/>
                </a:solidFill>
                <a:latin typeface="Neuzeit Grotesk"/>
                <a:cs typeface="Neuzeit Grotesk"/>
              </a:rPr>
              <a:t> </a:t>
            </a:r>
            <a:r>
              <a:rPr lang="en-GB" sz="2000" b="1" dirty="0">
                <a:solidFill>
                  <a:srgbClr val="FFC000"/>
                </a:solidFill>
                <a:latin typeface="Neuzeit Grotesk"/>
                <a:cs typeface="Neuzeit Grotesk"/>
              </a:rPr>
              <a:t>s</a:t>
            </a:r>
            <a:r>
              <a:rPr sz="2000" b="1" dirty="0" err="1">
                <a:solidFill>
                  <a:srgbClr val="FFC000"/>
                </a:solidFill>
                <a:latin typeface="Neuzeit Grotesk"/>
                <a:cs typeface="Neuzeit Grotesk"/>
              </a:rPr>
              <a:t>ervices</a:t>
            </a:r>
            <a:endParaRPr sz="2000" b="1" dirty="0">
              <a:solidFill>
                <a:srgbClr val="FFC000"/>
              </a:solidFill>
              <a:latin typeface="Neuzeit Grotesk"/>
              <a:cs typeface="Neuzeit Grotesk"/>
            </a:endParaRPr>
          </a:p>
          <a:p>
            <a:pPr marL="468000" indent="-54000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2000" b="1" spc="-10" dirty="0">
                <a:solidFill>
                  <a:srgbClr val="FFC000"/>
                </a:solidFill>
                <a:latin typeface="Neuzeit Grotesk"/>
                <a:cs typeface="Neuzeit Grotesk"/>
              </a:rPr>
              <a:t>Accommodation</a:t>
            </a:r>
            <a:endParaRPr sz="2000" b="1" dirty="0">
              <a:solidFill>
                <a:srgbClr val="FFC000"/>
              </a:solidFill>
              <a:latin typeface="Neuzeit Grotesk"/>
              <a:cs typeface="Neuzeit Grotesk"/>
            </a:endParaRPr>
          </a:p>
          <a:p>
            <a:pPr marL="468000" indent="-54000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2000" b="1" dirty="0">
                <a:solidFill>
                  <a:srgbClr val="FFC000"/>
                </a:solidFill>
                <a:latin typeface="Neuzeit Grotesk"/>
                <a:cs typeface="Neuzeit Grotesk"/>
              </a:rPr>
              <a:t>Q&amp;A</a:t>
            </a:r>
            <a:endParaRPr lang="en-GB" sz="2000" b="1" dirty="0">
              <a:solidFill>
                <a:srgbClr val="FFC000"/>
              </a:solidFill>
              <a:latin typeface="Neuzeit Grotesk"/>
              <a:cs typeface="Neuzeit Grotesk"/>
            </a:endParaRPr>
          </a:p>
          <a:p>
            <a:pPr marL="468000" indent="-540000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lang="en-GB" sz="2000" b="1" dirty="0">
                <a:solidFill>
                  <a:srgbClr val="FFC000"/>
                </a:solidFill>
                <a:latin typeface="Neuzeit Grotesk"/>
                <a:cs typeface="Neuzeit Grotesk"/>
              </a:rPr>
              <a:t>Contact </a:t>
            </a:r>
            <a:endParaRPr sz="2000" b="1" dirty="0">
              <a:solidFill>
                <a:srgbClr val="FFC000"/>
              </a:solidFill>
              <a:latin typeface="Neuzeit Grotesk"/>
              <a:cs typeface="Neuzeit Grotes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436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5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2276" y="701723"/>
            <a:ext cx="92348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0835" algn="l"/>
              </a:tabLst>
            </a:pPr>
            <a:r>
              <a:rPr sz="3600" dirty="0">
                <a:solidFill>
                  <a:srgbClr val="FFC000"/>
                </a:solidFill>
              </a:rPr>
              <a:t>Career</a:t>
            </a:r>
            <a:r>
              <a:rPr lang="en-GB" sz="3600" dirty="0">
                <a:solidFill>
                  <a:srgbClr val="FFC000"/>
                </a:solidFill>
              </a:rPr>
              <a:t> </a:t>
            </a:r>
            <a:r>
              <a:rPr lang="en-GB" sz="3600" spc="10" dirty="0">
                <a:solidFill>
                  <a:srgbClr val="FFC000"/>
                </a:solidFill>
              </a:rPr>
              <a:t>s</a:t>
            </a:r>
            <a:r>
              <a:rPr sz="3600" spc="10" dirty="0" err="1">
                <a:solidFill>
                  <a:srgbClr val="FFC000"/>
                </a:solidFill>
              </a:rPr>
              <a:t>ervices</a:t>
            </a:r>
            <a:endParaRPr sz="3600" dirty="0">
              <a:solidFill>
                <a:srgbClr val="FFC000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E924A361-4FFB-4F14-AB88-49267A74A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0514" y="4505325"/>
            <a:ext cx="2732983" cy="3057525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E08B8FD-FD4C-485F-8652-2D3D90A509A7}"/>
              </a:ext>
            </a:extLst>
          </p:cNvPr>
          <p:cNvSpPr/>
          <p:nvPr/>
        </p:nvSpPr>
        <p:spPr>
          <a:xfrm>
            <a:off x="386300" y="1973012"/>
            <a:ext cx="53467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Neuzeit Grotesk"/>
                <a:cs typeface="Neuzeit Grotesk"/>
              </a:rPr>
              <a:t>1. </a:t>
            </a:r>
            <a:r>
              <a:rPr lang="en-US" sz="2000" b="1" spc="-10" dirty="0">
                <a:solidFill>
                  <a:srgbClr val="FFC000"/>
                </a:solidFill>
                <a:latin typeface="Neuzeit Grotesk"/>
                <a:cs typeface="Neuzeit Grotesk"/>
              </a:rPr>
              <a:t>Career guidance</a:t>
            </a:r>
            <a:endParaRPr lang="en-GB" dirty="0">
              <a:solidFill>
                <a:srgbClr val="FFC000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We offer </a:t>
            </a:r>
            <a:r>
              <a:rPr lang="en-US" sz="1600" dirty="0" err="1">
                <a:solidFill>
                  <a:schemeClr val="bg1"/>
                </a:solidFill>
              </a:rPr>
              <a:t>personalised</a:t>
            </a:r>
            <a:r>
              <a:rPr lang="en-US" sz="1600" dirty="0">
                <a:solidFill>
                  <a:schemeClr val="bg1"/>
                </a:solidFill>
              </a:rPr>
              <a:t> support to help you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make decisions about your future and plan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for how you’re going to get to where you want to be. </a:t>
            </a:r>
            <a:endParaRPr lang="en-US" sz="1600" dirty="0">
              <a:solidFill>
                <a:schemeClr val="bg1"/>
              </a:solidFill>
              <a:latin typeface="Neuzeit Grotesk"/>
              <a:cs typeface="Neuzeit Grotesk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D9C2C058-B42C-42E5-85EB-FD5D01FCE099}"/>
              </a:ext>
            </a:extLst>
          </p:cNvPr>
          <p:cNvSpPr/>
          <p:nvPr/>
        </p:nvSpPr>
        <p:spPr>
          <a:xfrm>
            <a:off x="5207974" y="2003789"/>
            <a:ext cx="53467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Neuzeit Grotesk"/>
                <a:cs typeface="Neuzeit Grotesk"/>
              </a:rPr>
              <a:t>2. </a:t>
            </a:r>
            <a:r>
              <a:rPr lang="en-GB" b="1" spc="-10" dirty="0">
                <a:solidFill>
                  <a:srgbClr val="FFC000"/>
                </a:solidFill>
                <a:latin typeface="Neuzeit Grotesk"/>
                <a:cs typeface="Neuzeit Grotesk"/>
              </a:rPr>
              <a:t>Employability service</a:t>
            </a:r>
          </a:p>
          <a:p>
            <a:r>
              <a:rPr lang="en-US" sz="1600" dirty="0">
                <a:solidFill>
                  <a:schemeClr val="bg1"/>
                </a:solidFill>
              </a:rPr>
              <a:t>By combining theory with practice, BSBI bridges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the gap between education and the rapidly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changing needs of today’s global market place.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3BE08D5-8949-4C25-8463-ADD999383792}"/>
              </a:ext>
            </a:extLst>
          </p:cNvPr>
          <p:cNvSpPr/>
          <p:nvPr/>
        </p:nvSpPr>
        <p:spPr>
          <a:xfrm>
            <a:off x="375809" y="3470544"/>
            <a:ext cx="53467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Neuzeit Grotesk"/>
                <a:cs typeface="Neuzeit Grotesk"/>
              </a:rPr>
              <a:t>3. </a:t>
            </a:r>
            <a:r>
              <a:rPr lang="en-GB" b="1" spc="-10" dirty="0">
                <a:solidFill>
                  <a:srgbClr val="FFC000"/>
                </a:solidFill>
                <a:latin typeface="Neuzeit Grotesk"/>
                <a:cs typeface="Neuzeit Grotesk"/>
              </a:rPr>
              <a:t>Coaching </a:t>
            </a:r>
            <a:endParaRPr lang="en-GB" dirty="0">
              <a:solidFill>
                <a:srgbClr val="FFC000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When you begin the job application process,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the careers </a:t>
            </a:r>
            <a:r>
              <a:rPr lang="en-US" sz="1600" dirty="0" err="1">
                <a:solidFill>
                  <a:schemeClr val="bg1"/>
                </a:solidFill>
              </a:rPr>
              <a:t>centre</a:t>
            </a:r>
            <a:r>
              <a:rPr lang="en-US" sz="1600" dirty="0">
                <a:solidFill>
                  <a:schemeClr val="bg1"/>
                </a:solidFill>
              </a:rPr>
              <a:t> is on-hand to help you tailor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your application for any position.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B5FAF4B-149E-4C7B-AC8B-851A959F8DF0}"/>
              </a:ext>
            </a:extLst>
          </p:cNvPr>
          <p:cNvSpPr/>
          <p:nvPr/>
        </p:nvSpPr>
        <p:spPr>
          <a:xfrm>
            <a:off x="5216056" y="3401870"/>
            <a:ext cx="53467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Neuzeit Grotesk"/>
                <a:cs typeface="Neuzeit Grotesk"/>
              </a:rPr>
              <a:t>4. </a:t>
            </a:r>
            <a:r>
              <a:rPr lang="en-GB" b="1" spc="-10" dirty="0">
                <a:solidFill>
                  <a:srgbClr val="FFC000"/>
                </a:solidFill>
                <a:latin typeface="Neuzeit Grotesk"/>
                <a:cs typeface="Neuzeit Grotesk"/>
              </a:rPr>
              <a:t>Networking events  </a:t>
            </a:r>
            <a:endParaRPr lang="en-GB" dirty="0">
              <a:solidFill>
                <a:srgbClr val="FFC000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BSBI </a:t>
            </a:r>
            <a:r>
              <a:rPr lang="en-US" sz="1600" dirty="0" err="1">
                <a:solidFill>
                  <a:schemeClr val="bg1"/>
                </a:solidFill>
              </a:rPr>
              <a:t>organises</a:t>
            </a:r>
            <a:r>
              <a:rPr lang="en-US" sz="1600" dirty="0">
                <a:solidFill>
                  <a:schemeClr val="bg1"/>
                </a:solidFill>
              </a:rPr>
              <a:t> networking events to link students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with businesses. Our networking opportunities are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unique as we give students the chance to work on certain topics and develop ideas with company representatives.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2E01FB35-6DAB-4C5E-83B7-A94D7D54988A}"/>
              </a:ext>
            </a:extLst>
          </p:cNvPr>
          <p:cNvSpPr/>
          <p:nvPr/>
        </p:nvSpPr>
        <p:spPr>
          <a:xfrm>
            <a:off x="334726" y="4944792"/>
            <a:ext cx="53467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Neuzeit Grotesk"/>
                <a:cs typeface="Neuzeit Grotesk"/>
              </a:rPr>
              <a:t>5. </a:t>
            </a:r>
            <a:r>
              <a:rPr lang="en-GB" b="1" spc="-10" dirty="0">
                <a:solidFill>
                  <a:srgbClr val="FFC000"/>
                </a:solidFill>
                <a:latin typeface="Neuzeit Grotesk"/>
                <a:cs typeface="Neuzeit Grotesk"/>
              </a:rPr>
              <a:t>Coaching pool</a:t>
            </a:r>
            <a:endParaRPr lang="en-GB" dirty="0"/>
          </a:p>
          <a:p>
            <a:r>
              <a:rPr lang="en-US" sz="1600" dirty="0">
                <a:solidFill>
                  <a:schemeClr val="bg1"/>
                </a:solidFill>
              </a:rPr>
              <a:t>BSBI supports life-long learning and developing our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students into tomorrow’s success stories. Our coaching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pool enables you to work with experts from a range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of sectors and enhance skills. </a:t>
            </a:r>
            <a:endParaRPr lang="en-US" sz="1600" dirty="0">
              <a:solidFill>
                <a:schemeClr val="bg1"/>
              </a:solidFill>
              <a:latin typeface="Neuzeit Grotesk"/>
              <a:cs typeface="Neuzeit Grotesk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A444015D-CCB5-4115-AC26-9428041DD313}"/>
              </a:ext>
            </a:extLst>
          </p:cNvPr>
          <p:cNvSpPr/>
          <p:nvPr/>
        </p:nvSpPr>
        <p:spPr>
          <a:xfrm>
            <a:off x="5313680" y="4881776"/>
            <a:ext cx="53467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Neuzeit Grotesk"/>
                <a:cs typeface="Neuzeit Grotesk"/>
              </a:rPr>
              <a:t>6. </a:t>
            </a:r>
            <a:r>
              <a:rPr lang="en-GB" b="1" dirty="0">
                <a:solidFill>
                  <a:srgbClr val="FFC000"/>
                </a:solidFill>
              </a:rPr>
              <a:t>Company presentations </a:t>
            </a:r>
            <a:r>
              <a:rPr lang="en-GB" b="1" dirty="0"/>
              <a:t/>
            </a:r>
            <a:br>
              <a:rPr lang="en-GB" b="1" dirty="0"/>
            </a:br>
            <a:r>
              <a:rPr lang="en-US" sz="1600" dirty="0">
                <a:solidFill>
                  <a:schemeClr val="bg1"/>
                </a:solidFill>
              </a:rPr>
              <a:t>Company representatives from leading German and international firms are invited to BSBI to teach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students about their work. The visits give students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the chance to learn about </a:t>
            </a:r>
            <a:r>
              <a:rPr lang="en-US" sz="1600" dirty="0" err="1">
                <a:solidFill>
                  <a:schemeClr val="bg1"/>
                </a:solidFill>
              </a:rPr>
              <a:t>organisational</a:t>
            </a:r>
            <a:r>
              <a:rPr lang="en-US" sz="1600" dirty="0">
                <a:solidFill>
                  <a:schemeClr val="bg1"/>
                </a:solidFill>
              </a:rPr>
              <a:t> value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and any open recruitment positions. </a:t>
            </a:r>
            <a:endParaRPr lang="en-US" sz="1600" dirty="0">
              <a:solidFill>
                <a:schemeClr val="bg1"/>
              </a:solidFill>
              <a:latin typeface="Neuzeit Grotesk"/>
              <a:cs typeface="Neuzeit Grotesk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06A951A7-BCCC-486A-8E6E-529EFAA39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642100" cy="754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26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9EFDEBB-DC5E-4B24-8812-EE11C8397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58" y="0"/>
            <a:ext cx="6657067" cy="7562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15E9B19-DA5D-4A79-B0C2-D554B5908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417" y="4532741"/>
            <a:ext cx="2732983" cy="30575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1189" y="1059266"/>
            <a:ext cx="8763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13790" algn="l"/>
                <a:tab pos="1598295" algn="l"/>
              </a:tabLst>
            </a:pPr>
            <a:r>
              <a:rPr lang="en-GB" sz="4000" spc="-10" dirty="0">
                <a:solidFill>
                  <a:srgbClr val="345073"/>
                </a:solidFill>
              </a:rPr>
              <a:t>Accommodation in Berlin </a:t>
            </a:r>
            <a:endParaRPr sz="4000" spc="-10" dirty="0">
              <a:solidFill>
                <a:srgbClr val="34507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0" y="4823631"/>
            <a:ext cx="2749833" cy="1018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094" y="4080957"/>
            <a:ext cx="2235982" cy="7999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5500" y="3159503"/>
            <a:ext cx="2466150" cy="616538"/>
          </a:xfrm>
          <a:prstGeom prst="rect">
            <a:avLst/>
          </a:prstGeom>
        </p:spPr>
      </p:pic>
      <p:pic>
        <p:nvPicPr>
          <p:cNvPr id="9" name="Picture 8" descr="A bedroom with a bed and desk in a room&#10;&#10;Description automatically generated">
            <a:extLst>
              <a:ext uri="{FF2B5EF4-FFF2-40B4-BE49-F238E27FC236}">
                <a16:creationId xmlns:a16="http://schemas.microsoft.com/office/drawing/2014/main" xmlns="" id="{52841239-62EC-4065-A556-0FA24E605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58" y="3146023"/>
            <a:ext cx="6416391" cy="4390162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xmlns="" id="{E5E79D44-C79D-47D4-BAF4-9B8CCCB219B1}"/>
              </a:ext>
            </a:extLst>
          </p:cNvPr>
          <p:cNvSpPr txBox="1">
            <a:spLocks/>
          </p:cNvSpPr>
          <p:nvPr/>
        </p:nvSpPr>
        <p:spPr>
          <a:xfrm>
            <a:off x="469900" y="1917571"/>
            <a:ext cx="8763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000" b="1" i="0">
                <a:solidFill>
                  <a:srgbClr val="FFAC29"/>
                </a:solidFill>
                <a:latin typeface="Neuzeit Grotesk"/>
                <a:ea typeface="+mj-ea"/>
                <a:cs typeface="Neuzeit Grotesk"/>
              </a:defRPr>
            </a:lvl1pPr>
          </a:lstStyle>
          <a:p>
            <a:pPr marL="12700" marR="5080" algn="ctr">
              <a:spcBef>
                <a:spcPts val="100"/>
              </a:spcBef>
              <a:tabLst>
                <a:tab pos="1113790" algn="l"/>
                <a:tab pos="1598295" algn="l"/>
              </a:tabLst>
            </a:pPr>
            <a:r>
              <a:rPr lang="en-GB" sz="2800" b="0" kern="0" spc="-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Our partners offer short- and long-term rental contracts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97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45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100" y="1692802"/>
            <a:ext cx="642620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0" dirty="0"/>
              <a:t>Contact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5456" y="2867025"/>
            <a:ext cx="5054600" cy="20646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NeuzeitGro-Lig"/>
                <a:cs typeface="NeuzeitGro-Lig"/>
              </a:rPr>
              <a:t>Potsdamer </a:t>
            </a:r>
            <a:r>
              <a:rPr sz="2200" spc="-20" dirty="0">
                <a:solidFill>
                  <a:srgbClr val="FFFFFF"/>
                </a:solidFill>
                <a:latin typeface="NeuzeitGro-Lig"/>
                <a:cs typeface="NeuzeitGro-Lig"/>
              </a:rPr>
              <a:t>Straße</a:t>
            </a:r>
            <a:r>
              <a:rPr sz="2200" spc="-40" dirty="0">
                <a:solidFill>
                  <a:srgbClr val="FFFFFF"/>
                </a:solidFill>
                <a:latin typeface="NeuzeitGro-Lig"/>
                <a:cs typeface="NeuzeitGro-Lig"/>
              </a:rPr>
              <a:t> </a:t>
            </a:r>
            <a:r>
              <a:rPr sz="2200" dirty="0">
                <a:solidFill>
                  <a:srgbClr val="FFFFFF"/>
                </a:solidFill>
                <a:latin typeface="NeuzeitGro-Lig"/>
                <a:cs typeface="NeuzeitGro-Lig"/>
              </a:rPr>
              <a:t>180-182</a:t>
            </a:r>
            <a:endParaRPr sz="2200" dirty="0">
              <a:latin typeface="NeuzeitGro-Lig"/>
              <a:cs typeface="NeuzeitGro-Lig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NeuzeitGro-Lig"/>
                <a:cs typeface="NeuzeitGro-Lig"/>
              </a:rPr>
              <a:t>10783 </a:t>
            </a:r>
            <a:r>
              <a:rPr sz="2200" spc="-5" dirty="0">
                <a:solidFill>
                  <a:srgbClr val="FFFFFF"/>
                </a:solidFill>
                <a:latin typeface="NeuzeitGro-Lig"/>
                <a:cs typeface="NeuzeitGro-Lig"/>
              </a:rPr>
              <a:t>Berlin,</a:t>
            </a:r>
            <a:r>
              <a:rPr sz="2200" spc="-20" dirty="0">
                <a:solidFill>
                  <a:srgbClr val="FFFFFF"/>
                </a:solidFill>
                <a:latin typeface="NeuzeitGro-Lig"/>
                <a:cs typeface="NeuzeitGro-Lig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NeuzeitGro-Lig"/>
                <a:cs typeface="NeuzeitGro-Lig"/>
              </a:rPr>
              <a:t>Germany</a:t>
            </a:r>
            <a:endParaRPr sz="2200" dirty="0">
              <a:latin typeface="NeuzeitGro-Lig"/>
              <a:cs typeface="NeuzeitGro-Lig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FFAC29"/>
                </a:solidFill>
                <a:latin typeface="Neuzeit Grotesk"/>
                <a:cs typeface="Neuzeit Grotesk"/>
              </a:rPr>
              <a:t>Office </a:t>
            </a:r>
            <a:r>
              <a:rPr sz="2200" b="1" spc="15" dirty="0">
                <a:solidFill>
                  <a:srgbClr val="FFAC29"/>
                </a:solidFill>
                <a:latin typeface="Neuzeit Grotesk"/>
                <a:cs typeface="Neuzeit Grotesk"/>
              </a:rPr>
              <a:t>Hours: </a:t>
            </a:r>
            <a:r>
              <a:rPr lang="en-GB" sz="2200" dirty="0">
                <a:solidFill>
                  <a:srgbClr val="FFFFFF"/>
                </a:solidFill>
                <a:latin typeface="NeuzeitGro-Lig"/>
                <a:cs typeface="Neuzeit Grotesk"/>
              </a:rPr>
              <a:t>9</a:t>
            </a:r>
            <a:r>
              <a:rPr sz="2200" dirty="0">
                <a:solidFill>
                  <a:srgbClr val="FFFFFF"/>
                </a:solidFill>
                <a:latin typeface="NeuzeitGro-Lig"/>
                <a:cs typeface="NeuzeitGro-Lig"/>
              </a:rPr>
              <a:t>:00 -</a:t>
            </a:r>
            <a:r>
              <a:rPr sz="2200" spc="-65" dirty="0">
                <a:solidFill>
                  <a:srgbClr val="FFFFFF"/>
                </a:solidFill>
                <a:latin typeface="NeuzeitGro-Lig"/>
                <a:cs typeface="NeuzeitGro-Lig"/>
              </a:rPr>
              <a:t> </a:t>
            </a:r>
            <a:r>
              <a:rPr sz="2200" dirty="0">
                <a:solidFill>
                  <a:srgbClr val="FFFFFF"/>
                </a:solidFill>
                <a:latin typeface="NeuzeitGro-Lig"/>
                <a:cs typeface="NeuzeitGro-Lig"/>
              </a:rPr>
              <a:t>1</a:t>
            </a:r>
            <a:r>
              <a:rPr lang="en-GB" sz="2200" dirty="0">
                <a:solidFill>
                  <a:srgbClr val="FFFFFF"/>
                </a:solidFill>
                <a:latin typeface="NeuzeitGro-Lig"/>
                <a:cs typeface="NeuzeitGro-Lig"/>
              </a:rPr>
              <a:t>8</a:t>
            </a:r>
            <a:r>
              <a:rPr sz="2200" dirty="0">
                <a:solidFill>
                  <a:srgbClr val="FFFFFF"/>
                </a:solidFill>
                <a:latin typeface="NeuzeitGro-Lig"/>
                <a:cs typeface="NeuzeitGro-Lig"/>
              </a:rPr>
              <a:t>:00</a:t>
            </a:r>
            <a:endParaRPr sz="2200" dirty="0">
              <a:latin typeface="NeuzeitGro-Lig"/>
              <a:cs typeface="NeuzeitGro-Lig"/>
            </a:endParaRPr>
          </a:p>
          <a:p>
            <a:pPr marL="12700">
              <a:lnSpc>
                <a:spcPct val="100000"/>
              </a:lnSpc>
            </a:pPr>
            <a:r>
              <a:rPr sz="2200" b="1" spc="5" dirty="0">
                <a:solidFill>
                  <a:srgbClr val="FFAC29"/>
                </a:solidFill>
                <a:latin typeface="Neuzeit Grotesk"/>
                <a:cs typeface="Neuzeit Grotesk"/>
              </a:rPr>
              <a:t>Phone: </a:t>
            </a:r>
            <a:r>
              <a:rPr sz="2200" dirty="0">
                <a:solidFill>
                  <a:srgbClr val="FFFFFF"/>
                </a:solidFill>
                <a:latin typeface="NeuzeitGro-Lig"/>
                <a:cs typeface="NeuzeitGro-Lig"/>
              </a:rPr>
              <a:t>+49 305</a:t>
            </a:r>
            <a:r>
              <a:rPr sz="2200" spc="-70" dirty="0">
                <a:solidFill>
                  <a:srgbClr val="FFFFFF"/>
                </a:solidFill>
                <a:latin typeface="NeuzeitGro-Lig"/>
                <a:cs typeface="NeuzeitGro-Lig"/>
              </a:rPr>
              <a:t> </a:t>
            </a:r>
            <a:r>
              <a:rPr sz="2200" dirty="0">
                <a:solidFill>
                  <a:srgbClr val="FFFFFF"/>
                </a:solidFill>
                <a:latin typeface="NeuzeitGro-Lig"/>
                <a:cs typeface="NeuzeitGro-Lig"/>
              </a:rPr>
              <a:t>85840959</a:t>
            </a:r>
            <a:endParaRPr sz="2200" dirty="0">
              <a:latin typeface="NeuzeitGro-Lig"/>
              <a:cs typeface="NeuzeitGro-Lig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FFAC29"/>
                </a:solidFill>
                <a:latin typeface="Neuzeit Grotesk"/>
                <a:cs typeface="Neuzeit Grotesk"/>
              </a:rPr>
              <a:t>Email:</a:t>
            </a:r>
            <a:r>
              <a:rPr sz="2200" b="1" spc="-10" dirty="0">
                <a:solidFill>
                  <a:srgbClr val="FFAC29"/>
                </a:solidFill>
                <a:latin typeface="Neuzeit Grotesk"/>
                <a:cs typeface="Neuzeit Grotesk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NeuzeitGro-Lig"/>
                <a:cs typeface="NeuzeitGro-Lig"/>
                <a:hlinkClick r:id="rId2"/>
              </a:rPr>
              <a:t>info@berlinsbi.com</a:t>
            </a:r>
            <a:endParaRPr lang="en-GB" sz="2200" spc="-10" dirty="0">
              <a:solidFill>
                <a:srgbClr val="FFFFFF"/>
              </a:solidFill>
              <a:latin typeface="NeuzeitGro-Lig"/>
              <a:cs typeface="NeuzeitGro-Lig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5351" y="3629024"/>
            <a:ext cx="4008049" cy="3965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391" y="0"/>
            <a:ext cx="5448953" cy="6372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56" y="6811088"/>
            <a:ext cx="2306655" cy="6401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21C998-2A16-134B-8E69-F57A5DCB5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3175"/>
            <a:ext cx="10680700" cy="755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339515" cy="7559675"/>
          </a:xfrm>
          <a:prstGeom prst="rect">
            <a:avLst/>
          </a:prstGeom>
        </p:spPr>
      </p:pic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xmlns="" id="{03083B26-E2FF-4CD4-B489-0D5D9738F0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4000" y="1886605"/>
            <a:ext cx="4128393" cy="3376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113340-037A-4A54-8FC0-D4BA8C8C2632}"/>
              </a:ext>
            </a:extLst>
          </p:cNvPr>
          <p:cNvSpPr txBox="1"/>
          <p:nvPr/>
        </p:nvSpPr>
        <p:spPr>
          <a:xfrm>
            <a:off x="3734072" y="3159412"/>
            <a:ext cx="2968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FFC000"/>
                </a:solidFill>
                <a:latin typeface="NeuzeitGro-Lig"/>
              </a:rPr>
              <a:t>Thank you!</a:t>
            </a:r>
          </a:p>
        </p:txBody>
      </p:sp>
      <p:pic>
        <p:nvPicPr>
          <p:cNvPr id="7" name="Picture 6" descr="A picture containing outdoor, kite, flying, water&#10;&#10;Description automatically generated">
            <a:extLst>
              <a:ext uri="{FF2B5EF4-FFF2-40B4-BE49-F238E27FC236}">
                <a16:creationId xmlns:a16="http://schemas.microsoft.com/office/drawing/2014/main" xmlns="" id="{F3AD6690-A587-401E-ADBC-F7E34A0D2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8959" y="1340945"/>
            <a:ext cx="5115482" cy="4877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object 2">
            <a:extLst>
              <a:ext uri="{FF2B5EF4-FFF2-40B4-BE49-F238E27FC236}">
                <a16:creationId xmlns:a16="http://schemas.microsoft.com/office/drawing/2014/main" xmlns="" id="{580BE277-E371-4AFA-B4C1-8EFA1463FA09}"/>
              </a:ext>
            </a:extLst>
          </p:cNvPr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45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499" y="233691"/>
            <a:ext cx="9985799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560320" algn="l"/>
                <a:tab pos="4930775" algn="l"/>
                <a:tab pos="5977890" algn="l"/>
              </a:tabLst>
            </a:pPr>
            <a:r>
              <a:rPr sz="6500" spc="10" dirty="0">
                <a:solidFill>
                  <a:srgbClr val="FFC000"/>
                </a:solidFill>
              </a:rPr>
              <a:t>W</a:t>
            </a:r>
            <a:r>
              <a:rPr sz="6500" spc="-70" dirty="0">
                <a:solidFill>
                  <a:srgbClr val="FFC000"/>
                </a:solidFill>
              </a:rPr>
              <a:t>h</a:t>
            </a:r>
            <a:r>
              <a:rPr sz="6500" dirty="0">
                <a:solidFill>
                  <a:srgbClr val="FFC000"/>
                </a:solidFill>
              </a:rPr>
              <a:t>y</a:t>
            </a:r>
            <a:r>
              <a:rPr lang="en-GB" sz="6500" dirty="0">
                <a:solidFill>
                  <a:srgbClr val="FFC000"/>
                </a:solidFill>
              </a:rPr>
              <a:t> </a:t>
            </a:r>
            <a:r>
              <a:rPr sz="6500" spc="55" dirty="0">
                <a:solidFill>
                  <a:srgbClr val="FFC000"/>
                </a:solidFill>
              </a:rPr>
              <a:t>S</a:t>
            </a:r>
            <a:r>
              <a:rPr sz="6500" spc="20" dirty="0">
                <a:solidFill>
                  <a:srgbClr val="FFC000"/>
                </a:solidFill>
              </a:rPr>
              <a:t>t</a:t>
            </a:r>
            <a:r>
              <a:rPr sz="6500" dirty="0">
                <a:solidFill>
                  <a:srgbClr val="FFC000"/>
                </a:solidFill>
              </a:rPr>
              <a:t>udy</a:t>
            </a:r>
            <a:r>
              <a:rPr lang="en-GB" sz="6500" dirty="0">
                <a:solidFill>
                  <a:srgbClr val="FFC000"/>
                </a:solidFill>
              </a:rPr>
              <a:t> </a:t>
            </a:r>
            <a:r>
              <a:rPr sz="6500" spc="30" dirty="0">
                <a:solidFill>
                  <a:srgbClr val="FFC000"/>
                </a:solidFill>
              </a:rPr>
              <a:t>a</a:t>
            </a:r>
            <a:r>
              <a:rPr lang="en-GB" sz="6500" spc="30" dirty="0">
                <a:solidFill>
                  <a:srgbClr val="FFC000"/>
                </a:solidFill>
              </a:rPr>
              <a:t>t </a:t>
            </a:r>
            <a:r>
              <a:rPr sz="6500" spc="105" dirty="0">
                <a:solidFill>
                  <a:srgbClr val="FFC000"/>
                </a:solidFill>
              </a:rPr>
              <a:t>B</a:t>
            </a:r>
            <a:r>
              <a:rPr sz="6500" dirty="0">
                <a:solidFill>
                  <a:srgbClr val="FFC000"/>
                </a:solidFill>
              </a:rPr>
              <a:t>SBI?</a:t>
            </a:r>
          </a:p>
        </p:txBody>
      </p:sp>
      <p:sp>
        <p:nvSpPr>
          <p:cNvPr id="4" name="object 4"/>
          <p:cNvSpPr/>
          <p:nvPr/>
        </p:nvSpPr>
        <p:spPr>
          <a:xfrm>
            <a:off x="481126" y="1665010"/>
            <a:ext cx="508000" cy="606425"/>
          </a:xfrm>
          <a:custGeom>
            <a:avLst/>
            <a:gdLst/>
            <a:ahLst/>
            <a:cxnLst/>
            <a:rect l="l" t="t" r="r" b="b"/>
            <a:pathLst>
              <a:path w="508000" h="606425">
                <a:moveTo>
                  <a:pt x="253872" y="0"/>
                </a:moveTo>
                <a:lnTo>
                  <a:pt x="208239" y="3969"/>
                </a:lnTo>
                <a:lnTo>
                  <a:pt x="165289" y="15412"/>
                </a:lnTo>
                <a:lnTo>
                  <a:pt x="125739" y="33635"/>
                </a:lnTo>
                <a:lnTo>
                  <a:pt x="90306" y="57940"/>
                </a:lnTo>
                <a:lnTo>
                  <a:pt x="59708" y="87632"/>
                </a:lnTo>
                <a:lnTo>
                  <a:pt x="34661" y="122015"/>
                </a:lnTo>
                <a:lnTo>
                  <a:pt x="15883" y="160394"/>
                </a:lnTo>
                <a:lnTo>
                  <a:pt x="4090" y="202072"/>
                </a:lnTo>
                <a:lnTo>
                  <a:pt x="0" y="246354"/>
                </a:lnTo>
                <a:lnTo>
                  <a:pt x="3966" y="328504"/>
                </a:lnTo>
                <a:lnTo>
                  <a:pt x="31734" y="393350"/>
                </a:lnTo>
                <a:lnTo>
                  <a:pt x="107102" y="474608"/>
                </a:lnTo>
                <a:lnTo>
                  <a:pt x="253872" y="605993"/>
                </a:lnTo>
                <a:lnTo>
                  <a:pt x="293540" y="568932"/>
                </a:lnTo>
                <a:lnTo>
                  <a:pt x="380809" y="477194"/>
                </a:lnTo>
                <a:lnTo>
                  <a:pt x="468078" y="359946"/>
                </a:lnTo>
                <a:lnTo>
                  <a:pt x="507745" y="246354"/>
                </a:lnTo>
                <a:lnTo>
                  <a:pt x="503655" y="202072"/>
                </a:lnTo>
                <a:lnTo>
                  <a:pt x="491862" y="160394"/>
                </a:lnTo>
                <a:lnTo>
                  <a:pt x="473084" y="122015"/>
                </a:lnTo>
                <a:lnTo>
                  <a:pt x="448037" y="87632"/>
                </a:lnTo>
                <a:lnTo>
                  <a:pt x="417439" y="57940"/>
                </a:lnTo>
                <a:lnTo>
                  <a:pt x="382006" y="33635"/>
                </a:lnTo>
                <a:lnTo>
                  <a:pt x="342456" y="15412"/>
                </a:lnTo>
                <a:lnTo>
                  <a:pt x="299506" y="3969"/>
                </a:lnTo>
                <a:lnTo>
                  <a:pt x="253872" y="0"/>
                </a:lnTo>
                <a:close/>
              </a:path>
            </a:pathLst>
          </a:custGeom>
          <a:solidFill>
            <a:srgbClr val="FFAB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510" y="1717583"/>
            <a:ext cx="379095" cy="368300"/>
          </a:xfrm>
          <a:custGeom>
            <a:avLst/>
            <a:gdLst/>
            <a:ahLst/>
            <a:cxnLst/>
            <a:rect l="l" t="t" r="r" b="b"/>
            <a:pathLst>
              <a:path w="379094" h="368300">
                <a:moveTo>
                  <a:pt x="189496" y="0"/>
                </a:moveTo>
                <a:lnTo>
                  <a:pt x="139119" y="6568"/>
                </a:lnTo>
                <a:lnTo>
                  <a:pt x="93852" y="25106"/>
                </a:lnTo>
                <a:lnTo>
                  <a:pt x="55500" y="53860"/>
                </a:lnTo>
                <a:lnTo>
                  <a:pt x="25870" y="91076"/>
                </a:lnTo>
                <a:lnTo>
                  <a:pt x="6768" y="135002"/>
                </a:lnTo>
                <a:lnTo>
                  <a:pt x="0" y="183883"/>
                </a:lnTo>
                <a:lnTo>
                  <a:pt x="6768" y="232768"/>
                </a:lnTo>
                <a:lnTo>
                  <a:pt x="25870" y="276695"/>
                </a:lnTo>
                <a:lnTo>
                  <a:pt x="55500" y="313910"/>
                </a:lnTo>
                <a:lnTo>
                  <a:pt x="93852" y="342662"/>
                </a:lnTo>
                <a:lnTo>
                  <a:pt x="139119" y="361198"/>
                </a:lnTo>
                <a:lnTo>
                  <a:pt x="189496" y="367766"/>
                </a:lnTo>
                <a:lnTo>
                  <a:pt x="239868" y="361198"/>
                </a:lnTo>
                <a:lnTo>
                  <a:pt x="285132" y="342662"/>
                </a:lnTo>
                <a:lnTo>
                  <a:pt x="323481" y="313910"/>
                </a:lnTo>
                <a:lnTo>
                  <a:pt x="353110" y="276695"/>
                </a:lnTo>
                <a:lnTo>
                  <a:pt x="372212" y="232768"/>
                </a:lnTo>
                <a:lnTo>
                  <a:pt x="378980" y="183883"/>
                </a:lnTo>
                <a:lnTo>
                  <a:pt x="372212" y="135002"/>
                </a:lnTo>
                <a:lnTo>
                  <a:pt x="353110" y="91076"/>
                </a:lnTo>
                <a:lnTo>
                  <a:pt x="323481" y="53860"/>
                </a:lnTo>
                <a:lnTo>
                  <a:pt x="285132" y="25106"/>
                </a:lnTo>
                <a:lnTo>
                  <a:pt x="239868" y="6568"/>
                </a:lnTo>
                <a:lnTo>
                  <a:pt x="189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4153" y="2015923"/>
            <a:ext cx="121805" cy="108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7945" y="1694524"/>
            <a:ext cx="436245" cy="423545"/>
          </a:xfrm>
          <a:custGeom>
            <a:avLst/>
            <a:gdLst/>
            <a:ahLst/>
            <a:cxnLst/>
            <a:rect l="l" t="t" r="r" b="b"/>
            <a:pathLst>
              <a:path w="436244" h="423544">
                <a:moveTo>
                  <a:pt x="225503" y="0"/>
                </a:moveTo>
                <a:lnTo>
                  <a:pt x="177860" y="3499"/>
                </a:lnTo>
                <a:lnTo>
                  <a:pt x="131921" y="17029"/>
                </a:lnTo>
                <a:lnTo>
                  <a:pt x="89535" y="40455"/>
                </a:lnTo>
                <a:lnTo>
                  <a:pt x="52550" y="73642"/>
                </a:lnTo>
                <a:lnTo>
                  <a:pt x="24329" y="114113"/>
                </a:lnTo>
                <a:lnTo>
                  <a:pt x="6858" y="158285"/>
                </a:lnTo>
                <a:lnTo>
                  <a:pt x="0" y="204375"/>
                </a:lnTo>
                <a:lnTo>
                  <a:pt x="3615" y="250596"/>
                </a:lnTo>
                <a:lnTo>
                  <a:pt x="17565" y="295163"/>
                </a:lnTo>
                <a:lnTo>
                  <a:pt x="41712" y="336291"/>
                </a:lnTo>
                <a:lnTo>
                  <a:pt x="75918" y="372194"/>
                </a:lnTo>
                <a:lnTo>
                  <a:pt x="117612" y="399555"/>
                </a:lnTo>
                <a:lnTo>
                  <a:pt x="163141" y="416497"/>
                </a:lnTo>
                <a:lnTo>
                  <a:pt x="210654" y="423153"/>
                </a:lnTo>
                <a:lnTo>
                  <a:pt x="258299" y="419655"/>
                </a:lnTo>
                <a:lnTo>
                  <a:pt x="304229" y="406134"/>
                </a:lnTo>
                <a:lnTo>
                  <a:pt x="344720" y="383756"/>
                </a:lnTo>
                <a:lnTo>
                  <a:pt x="231443" y="383756"/>
                </a:lnTo>
                <a:lnTo>
                  <a:pt x="185979" y="381450"/>
                </a:lnTo>
                <a:lnTo>
                  <a:pt x="142030" y="367757"/>
                </a:lnTo>
                <a:lnTo>
                  <a:pt x="101991" y="342501"/>
                </a:lnTo>
                <a:lnTo>
                  <a:pt x="70295" y="307942"/>
                </a:lnTo>
                <a:lnTo>
                  <a:pt x="49767" y="267877"/>
                </a:lnTo>
                <a:lnTo>
                  <a:pt x="40592" y="224631"/>
                </a:lnTo>
                <a:lnTo>
                  <a:pt x="42958" y="180529"/>
                </a:lnTo>
                <a:lnTo>
                  <a:pt x="57050" y="137896"/>
                </a:lnTo>
                <a:lnTo>
                  <a:pt x="83055" y="99055"/>
                </a:lnTo>
                <a:lnTo>
                  <a:pt x="118689" y="68261"/>
                </a:lnTo>
                <a:lnTo>
                  <a:pt x="159989" y="48321"/>
                </a:lnTo>
                <a:lnTo>
                  <a:pt x="204562" y="39409"/>
                </a:lnTo>
                <a:lnTo>
                  <a:pt x="342516" y="39409"/>
                </a:lnTo>
                <a:lnTo>
                  <a:pt x="318512" y="23628"/>
                </a:lnTo>
                <a:lnTo>
                  <a:pt x="273003" y="6664"/>
                </a:lnTo>
                <a:lnTo>
                  <a:pt x="225503" y="0"/>
                </a:lnTo>
                <a:close/>
              </a:path>
              <a:path w="436244" h="423544">
                <a:moveTo>
                  <a:pt x="342516" y="39409"/>
                </a:moveTo>
                <a:lnTo>
                  <a:pt x="204562" y="39409"/>
                </a:lnTo>
                <a:lnTo>
                  <a:pt x="250016" y="41699"/>
                </a:lnTo>
                <a:lnTo>
                  <a:pt x="293957" y="55363"/>
                </a:lnTo>
                <a:lnTo>
                  <a:pt x="333994" y="80577"/>
                </a:lnTo>
                <a:lnTo>
                  <a:pt x="365740" y="115196"/>
                </a:lnTo>
                <a:lnTo>
                  <a:pt x="386296" y="155300"/>
                </a:lnTo>
                <a:lnTo>
                  <a:pt x="395480" y="198567"/>
                </a:lnTo>
                <a:lnTo>
                  <a:pt x="393109" y="242674"/>
                </a:lnTo>
                <a:lnTo>
                  <a:pt x="379004" y="285296"/>
                </a:lnTo>
                <a:lnTo>
                  <a:pt x="352981" y="324112"/>
                </a:lnTo>
                <a:lnTo>
                  <a:pt x="317338" y="354911"/>
                </a:lnTo>
                <a:lnTo>
                  <a:pt x="276028" y="374851"/>
                </a:lnTo>
                <a:lnTo>
                  <a:pt x="231443" y="383756"/>
                </a:lnTo>
                <a:lnTo>
                  <a:pt x="344720" y="383756"/>
                </a:lnTo>
                <a:lnTo>
                  <a:pt x="383537" y="349550"/>
                </a:lnTo>
                <a:lnTo>
                  <a:pt x="411747" y="309086"/>
                </a:lnTo>
                <a:lnTo>
                  <a:pt x="429209" y="264912"/>
                </a:lnTo>
                <a:lnTo>
                  <a:pt x="436061" y="218818"/>
                </a:lnTo>
                <a:lnTo>
                  <a:pt x="432445" y="172593"/>
                </a:lnTo>
                <a:lnTo>
                  <a:pt x="418499" y="128026"/>
                </a:lnTo>
                <a:lnTo>
                  <a:pt x="394365" y="86906"/>
                </a:lnTo>
                <a:lnTo>
                  <a:pt x="360182" y="51024"/>
                </a:lnTo>
                <a:lnTo>
                  <a:pt x="342516" y="39409"/>
                </a:lnTo>
                <a:close/>
              </a:path>
            </a:pathLst>
          </a:custGeom>
          <a:solidFill>
            <a:srgbClr val="364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644" y="1741140"/>
            <a:ext cx="231775" cy="335280"/>
          </a:xfrm>
          <a:custGeom>
            <a:avLst/>
            <a:gdLst/>
            <a:ahLst/>
            <a:cxnLst/>
            <a:rect l="l" t="t" r="r" b="b"/>
            <a:pathLst>
              <a:path w="231775" h="335280">
                <a:moveTo>
                  <a:pt x="106017" y="0"/>
                </a:moveTo>
                <a:lnTo>
                  <a:pt x="65378" y="31320"/>
                </a:lnTo>
                <a:lnTo>
                  <a:pt x="25060" y="79685"/>
                </a:lnTo>
                <a:lnTo>
                  <a:pt x="0" y="147755"/>
                </a:lnTo>
                <a:lnTo>
                  <a:pt x="113" y="188567"/>
                </a:lnTo>
                <a:lnTo>
                  <a:pt x="12346" y="233572"/>
                </a:lnTo>
                <a:lnTo>
                  <a:pt x="39469" y="282524"/>
                </a:lnTo>
                <a:lnTo>
                  <a:pt x="84249" y="335178"/>
                </a:lnTo>
                <a:lnTo>
                  <a:pt x="113359" y="327883"/>
                </a:lnTo>
                <a:lnTo>
                  <a:pt x="166561" y="298991"/>
                </a:lnTo>
                <a:lnTo>
                  <a:pt x="215301" y="238679"/>
                </a:lnTo>
                <a:lnTo>
                  <a:pt x="229406" y="196056"/>
                </a:lnTo>
                <a:lnTo>
                  <a:pt x="230340" y="178676"/>
                </a:lnTo>
                <a:lnTo>
                  <a:pt x="156778" y="178676"/>
                </a:lnTo>
                <a:lnTo>
                  <a:pt x="150682" y="172758"/>
                </a:lnTo>
                <a:lnTo>
                  <a:pt x="150682" y="158178"/>
                </a:lnTo>
                <a:lnTo>
                  <a:pt x="156778" y="152260"/>
                </a:lnTo>
                <a:lnTo>
                  <a:pt x="231760" y="152260"/>
                </a:lnTo>
                <a:lnTo>
                  <a:pt x="231777" y="151950"/>
                </a:lnTo>
                <a:lnTo>
                  <a:pt x="229101" y="139344"/>
                </a:lnTo>
                <a:lnTo>
                  <a:pt x="144815" y="139344"/>
                </a:lnTo>
                <a:lnTo>
                  <a:pt x="133888" y="137204"/>
                </a:lnTo>
                <a:lnTo>
                  <a:pt x="124967" y="131368"/>
                </a:lnTo>
                <a:lnTo>
                  <a:pt x="118953" y="122713"/>
                </a:lnTo>
                <a:lnTo>
                  <a:pt x="116748" y="112115"/>
                </a:lnTo>
                <a:lnTo>
                  <a:pt x="118953" y="101517"/>
                </a:lnTo>
                <a:lnTo>
                  <a:pt x="124967" y="92862"/>
                </a:lnTo>
                <a:lnTo>
                  <a:pt x="133888" y="87026"/>
                </a:lnTo>
                <a:lnTo>
                  <a:pt x="144815" y="84886"/>
                </a:lnTo>
                <a:lnTo>
                  <a:pt x="210396" y="84886"/>
                </a:lnTo>
                <a:lnTo>
                  <a:pt x="202037" y="68579"/>
                </a:lnTo>
                <a:lnTo>
                  <a:pt x="170291" y="33959"/>
                </a:lnTo>
                <a:lnTo>
                  <a:pt x="134838" y="11088"/>
                </a:lnTo>
                <a:lnTo>
                  <a:pt x="120613" y="4904"/>
                </a:lnTo>
                <a:lnTo>
                  <a:pt x="106017" y="0"/>
                </a:lnTo>
                <a:close/>
              </a:path>
              <a:path w="231775" h="335280">
                <a:moveTo>
                  <a:pt x="231760" y="152260"/>
                </a:moveTo>
                <a:lnTo>
                  <a:pt x="171815" y="152260"/>
                </a:lnTo>
                <a:lnTo>
                  <a:pt x="177911" y="158178"/>
                </a:lnTo>
                <a:lnTo>
                  <a:pt x="177911" y="172758"/>
                </a:lnTo>
                <a:lnTo>
                  <a:pt x="171815" y="178676"/>
                </a:lnTo>
                <a:lnTo>
                  <a:pt x="230340" y="178676"/>
                </a:lnTo>
                <a:lnTo>
                  <a:pt x="231760" y="152260"/>
                </a:lnTo>
                <a:close/>
              </a:path>
              <a:path w="231775" h="335280">
                <a:moveTo>
                  <a:pt x="210396" y="84886"/>
                </a:moveTo>
                <a:lnTo>
                  <a:pt x="144815" y="84886"/>
                </a:lnTo>
                <a:lnTo>
                  <a:pt x="155735" y="87026"/>
                </a:lnTo>
                <a:lnTo>
                  <a:pt x="164652" y="92862"/>
                </a:lnTo>
                <a:lnTo>
                  <a:pt x="170665" y="101517"/>
                </a:lnTo>
                <a:lnTo>
                  <a:pt x="172869" y="112115"/>
                </a:lnTo>
                <a:lnTo>
                  <a:pt x="170665" y="122713"/>
                </a:lnTo>
                <a:lnTo>
                  <a:pt x="164652" y="131368"/>
                </a:lnTo>
                <a:lnTo>
                  <a:pt x="155735" y="137204"/>
                </a:lnTo>
                <a:lnTo>
                  <a:pt x="144815" y="139344"/>
                </a:lnTo>
                <a:lnTo>
                  <a:pt x="229101" y="139344"/>
                </a:lnTo>
                <a:lnTo>
                  <a:pt x="222593" y="108683"/>
                </a:lnTo>
                <a:lnTo>
                  <a:pt x="210396" y="84886"/>
                </a:lnTo>
                <a:close/>
              </a:path>
            </a:pathLst>
          </a:custGeom>
          <a:solidFill>
            <a:srgbClr val="D1D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891" y="1768467"/>
            <a:ext cx="148590" cy="308610"/>
          </a:xfrm>
          <a:custGeom>
            <a:avLst/>
            <a:gdLst/>
            <a:ahLst/>
            <a:cxnLst/>
            <a:rect l="l" t="t" r="r" b="b"/>
            <a:pathLst>
              <a:path w="148590" h="308610">
                <a:moveTo>
                  <a:pt x="77571" y="0"/>
                </a:moveTo>
                <a:lnTo>
                  <a:pt x="117796" y="41260"/>
                </a:lnTo>
                <a:lnTo>
                  <a:pt x="138348" y="81362"/>
                </a:lnTo>
                <a:lnTo>
                  <a:pt x="147531" y="124626"/>
                </a:lnTo>
                <a:lnTo>
                  <a:pt x="145161" y="168729"/>
                </a:lnTo>
                <a:lnTo>
                  <a:pt x="131059" y="211349"/>
                </a:lnTo>
                <a:lnTo>
                  <a:pt x="105041" y="250164"/>
                </a:lnTo>
                <a:lnTo>
                  <a:pt x="56778" y="288483"/>
                </a:lnTo>
                <a:lnTo>
                  <a:pt x="0" y="307848"/>
                </a:lnTo>
                <a:lnTo>
                  <a:pt x="533" y="308381"/>
                </a:lnTo>
                <a:lnTo>
                  <a:pt x="57397" y="289023"/>
                </a:lnTo>
                <a:lnTo>
                  <a:pt x="105727" y="250672"/>
                </a:lnTo>
                <a:lnTo>
                  <a:pt x="131749" y="211857"/>
                </a:lnTo>
                <a:lnTo>
                  <a:pt x="145853" y="169235"/>
                </a:lnTo>
                <a:lnTo>
                  <a:pt x="148221" y="125129"/>
                </a:lnTo>
                <a:lnTo>
                  <a:pt x="139037" y="81865"/>
                </a:lnTo>
                <a:lnTo>
                  <a:pt x="118482" y="41764"/>
                </a:lnTo>
                <a:lnTo>
                  <a:pt x="86740" y="7150"/>
                </a:lnTo>
                <a:lnTo>
                  <a:pt x="83743" y="4648"/>
                </a:lnTo>
                <a:lnTo>
                  <a:pt x="80683" y="2260"/>
                </a:lnTo>
                <a:lnTo>
                  <a:pt x="77571" y="0"/>
                </a:lnTo>
                <a:close/>
              </a:path>
            </a:pathLst>
          </a:custGeom>
          <a:solidFill>
            <a:srgbClr val="5461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4588" y="1996390"/>
            <a:ext cx="159631" cy="82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1707" y="2055437"/>
            <a:ext cx="245704" cy="215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8091" y="1733643"/>
            <a:ext cx="230504" cy="262890"/>
          </a:xfrm>
          <a:custGeom>
            <a:avLst/>
            <a:gdLst/>
            <a:ahLst/>
            <a:cxnLst/>
            <a:rect l="l" t="t" r="r" b="b"/>
            <a:pathLst>
              <a:path w="230504" h="262889">
                <a:moveTo>
                  <a:pt x="18224" y="98047"/>
                </a:moveTo>
                <a:lnTo>
                  <a:pt x="11033" y="113330"/>
                </a:lnTo>
                <a:lnTo>
                  <a:pt x="3298" y="140121"/>
                </a:lnTo>
                <a:lnTo>
                  <a:pt x="0" y="167830"/>
                </a:lnTo>
                <a:lnTo>
                  <a:pt x="566" y="186961"/>
                </a:lnTo>
                <a:lnTo>
                  <a:pt x="8184" y="224512"/>
                </a:lnTo>
                <a:lnTo>
                  <a:pt x="26492" y="262750"/>
                </a:lnTo>
                <a:lnTo>
                  <a:pt x="8361" y="223434"/>
                </a:lnTo>
                <a:lnTo>
                  <a:pt x="839" y="181450"/>
                </a:lnTo>
                <a:lnTo>
                  <a:pt x="4092" y="138894"/>
                </a:lnTo>
                <a:lnTo>
                  <a:pt x="18224" y="98047"/>
                </a:lnTo>
                <a:close/>
              </a:path>
              <a:path w="230504" h="262889">
                <a:moveTo>
                  <a:pt x="18366" y="97746"/>
                </a:moveTo>
                <a:lnTo>
                  <a:pt x="18224" y="98047"/>
                </a:lnTo>
                <a:lnTo>
                  <a:pt x="18366" y="97746"/>
                </a:lnTo>
                <a:close/>
              </a:path>
              <a:path w="230504" h="262889">
                <a:moveTo>
                  <a:pt x="140703" y="4311"/>
                </a:moveTo>
                <a:lnTo>
                  <a:pt x="97407" y="18399"/>
                </a:lnTo>
                <a:lnTo>
                  <a:pt x="42913" y="59931"/>
                </a:lnTo>
                <a:lnTo>
                  <a:pt x="18366" y="97746"/>
                </a:lnTo>
                <a:lnTo>
                  <a:pt x="43599" y="60439"/>
                </a:lnTo>
                <a:lnTo>
                  <a:pt x="72496" y="34273"/>
                </a:lnTo>
                <a:lnTo>
                  <a:pt x="105527" y="15463"/>
                </a:lnTo>
                <a:lnTo>
                  <a:pt x="140703" y="4311"/>
                </a:lnTo>
                <a:close/>
              </a:path>
              <a:path w="230504" h="262889">
                <a:moveTo>
                  <a:pt x="208225" y="2783"/>
                </a:moveTo>
                <a:lnTo>
                  <a:pt x="217003" y="4337"/>
                </a:lnTo>
                <a:lnTo>
                  <a:pt x="229565" y="7493"/>
                </a:lnTo>
                <a:lnTo>
                  <a:pt x="229908" y="7289"/>
                </a:lnTo>
                <a:lnTo>
                  <a:pt x="215879" y="4050"/>
                </a:lnTo>
                <a:lnTo>
                  <a:pt x="208225" y="2783"/>
                </a:lnTo>
                <a:close/>
              </a:path>
              <a:path w="230504" h="262889">
                <a:moveTo>
                  <a:pt x="142479" y="3990"/>
                </a:moveTo>
                <a:lnTo>
                  <a:pt x="141354" y="4105"/>
                </a:lnTo>
                <a:lnTo>
                  <a:pt x="140703" y="4311"/>
                </a:lnTo>
                <a:lnTo>
                  <a:pt x="142479" y="3990"/>
                </a:lnTo>
                <a:close/>
              </a:path>
              <a:path w="230504" h="262889">
                <a:moveTo>
                  <a:pt x="175628" y="0"/>
                </a:moveTo>
                <a:lnTo>
                  <a:pt x="170929" y="0"/>
                </a:lnTo>
                <a:lnTo>
                  <a:pt x="166281" y="177"/>
                </a:lnTo>
                <a:lnTo>
                  <a:pt x="161721" y="508"/>
                </a:lnTo>
                <a:lnTo>
                  <a:pt x="142479" y="3990"/>
                </a:lnTo>
                <a:lnTo>
                  <a:pt x="178638" y="292"/>
                </a:lnTo>
                <a:lnTo>
                  <a:pt x="184345" y="292"/>
                </a:lnTo>
                <a:lnTo>
                  <a:pt x="175628" y="0"/>
                </a:lnTo>
                <a:close/>
              </a:path>
              <a:path w="230504" h="262889">
                <a:moveTo>
                  <a:pt x="203543" y="2008"/>
                </a:moveTo>
                <a:lnTo>
                  <a:pt x="208225" y="2783"/>
                </a:lnTo>
                <a:lnTo>
                  <a:pt x="204292" y="2087"/>
                </a:lnTo>
                <a:lnTo>
                  <a:pt x="203543" y="2008"/>
                </a:lnTo>
                <a:close/>
              </a:path>
              <a:path w="230504" h="262889">
                <a:moveTo>
                  <a:pt x="184345" y="292"/>
                </a:moveTo>
                <a:lnTo>
                  <a:pt x="178638" y="292"/>
                </a:lnTo>
                <a:lnTo>
                  <a:pt x="191485" y="740"/>
                </a:lnTo>
                <a:lnTo>
                  <a:pt x="203543" y="2008"/>
                </a:lnTo>
                <a:lnTo>
                  <a:pt x="202149" y="1778"/>
                </a:lnTo>
                <a:lnTo>
                  <a:pt x="188727" y="438"/>
                </a:lnTo>
                <a:lnTo>
                  <a:pt x="184345" y="292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8095" y="1734151"/>
            <a:ext cx="208915" cy="345440"/>
          </a:xfrm>
          <a:custGeom>
            <a:avLst/>
            <a:gdLst/>
            <a:ahLst/>
            <a:cxnLst/>
            <a:rect l="l" t="t" r="r" b="b"/>
            <a:pathLst>
              <a:path w="208915" h="345439">
                <a:moveTo>
                  <a:pt x="208330" y="342696"/>
                </a:moveTo>
                <a:lnTo>
                  <a:pt x="200977" y="343903"/>
                </a:lnTo>
                <a:lnTo>
                  <a:pt x="193560" y="344665"/>
                </a:lnTo>
                <a:lnTo>
                  <a:pt x="186118" y="344970"/>
                </a:lnTo>
                <a:lnTo>
                  <a:pt x="199974" y="344627"/>
                </a:lnTo>
                <a:lnTo>
                  <a:pt x="208495" y="342861"/>
                </a:lnTo>
                <a:lnTo>
                  <a:pt x="208330" y="342696"/>
                </a:lnTo>
                <a:close/>
              </a:path>
              <a:path w="208915" h="345439">
                <a:moveTo>
                  <a:pt x="0" y="167322"/>
                </a:moveTo>
                <a:lnTo>
                  <a:pt x="403" y="186206"/>
                </a:lnTo>
                <a:lnTo>
                  <a:pt x="3019" y="205076"/>
                </a:lnTo>
                <a:lnTo>
                  <a:pt x="7925" y="223750"/>
                </a:lnTo>
                <a:lnTo>
                  <a:pt x="15201" y="242049"/>
                </a:lnTo>
                <a:lnTo>
                  <a:pt x="8179" y="224004"/>
                </a:lnTo>
                <a:lnTo>
                  <a:pt x="3295" y="205409"/>
                </a:lnTo>
                <a:lnTo>
                  <a:pt x="564" y="186453"/>
                </a:lnTo>
                <a:lnTo>
                  <a:pt x="0" y="167322"/>
                </a:lnTo>
                <a:close/>
              </a:path>
              <a:path w="208915" h="345439">
                <a:moveTo>
                  <a:pt x="49564" y="53246"/>
                </a:moveTo>
                <a:lnTo>
                  <a:pt x="42900" y="59423"/>
                </a:lnTo>
                <a:lnTo>
                  <a:pt x="41478" y="61036"/>
                </a:lnTo>
                <a:lnTo>
                  <a:pt x="40081" y="62674"/>
                </a:lnTo>
                <a:lnTo>
                  <a:pt x="38734" y="64312"/>
                </a:lnTo>
                <a:lnTo>
                  <a:pt x="49564" y="53246"/>
                </a:lnTo>
                <a:close/>
              </a:path>
              <a:path w="208915" h="345439">
                <a:moveTo>
                  <a:pt x="67683" y="36449"/>
                </a:moveTo>
                <a:lnTo>
                  <a:pt x="62664" y="39858"/>
                </a:lnTo>
                <a:lnTo>
                  <a:pt x="49564" y="53246"/>
                </a:lnTo>
                <a:lnTo>
                  <a:pt x="67683" y="36449"/>
                </a:lnTo>
                <a:close/>
              </a:path>
              <a:path w="208915" h="345439">
                <a:moveTo>
                  <a:pt x="71488" y="33865"/>
                </a:moveTo>
                <a:lnTo>
                  <a:pt x="68452" y="35736"/>
                </a:lnTo>
                <a:lnTo>
                  <a:pt x="67683" y="36449"/>
                </a:lnTo>
                <a:lnTo>
                  <a:pt x="71488" y="33865"/>
                </a:lnTo>
                <a:close/>
              </a:path>
              <a:path w="208915" h="345439">
                <a:moveTo>
                  <a:pt x="161721" y="0"/>
                </a:moveTo>
                <a:lnTo>
                  <a:pt x="124626" y="6680"/>
                </a:lnTo>
                <a:lnTo>
                  <a:pt x="91451" y="20307"/>
                </a:lnTo>
                <a:lnTo>
                  <a:pt x="71488" y="33865"/>
                </a:lnTo>
                <a:lnTo>
                  <a:pt x="97405" y="17891"/>
                </a:lnTo>
                <a:lnTo>
                  <a:pt x="128811" y="5955"/>
                </a:lnTo>
                <a:lnTo>
                  <a:pt x="161721" y="0"/>
                </a:lnTo>
                <a:close/>
              </a:path>
            </a:pathLst>
          </a:custGeom>
          <a:solidFill>
            <a:srgbClr val="425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8931" y="1733942"/>
            <a:ext cx="229235" cy="345440"/>
          </a:xfrm>
          <a:custGeom>
            <a:avLst/>
            <a:gdLst/>
            <a:ahLst/>
            <a:cxnLst/>
            <a:rect l="l" t="t" r="r" b="b"/>
            <a:pathLst>
              <a:path w="229234" h="345439">
                <a:moveTo>
                  <a:pt x="177799" y="0"/>
                </a:moveTo>
                <a:lnTo>
                  <a:pt x="104683" y="15165"/>
                </a:lnTo>
                <a:lnTo>
                  <a:pt x="42760" y="60134"/>
                </a:lnTo>
                <a:lnTo>
                  <a:pt x="17450" y="97559"/>
                </a:lnTo>
                <a:lnTo>
                  <a:pt x="3253" y="138595"/>
                </a:lnTo>
                <a:lnTo>
                  <a:pt x="0" y="181149"/>
                </a:lnTo>
                <a:lnTo>
                  <a:pt x="7522" y="223130"/>
                </a:lnTo>
                <a:lnTo>
                  <a:pt x="25653" y="262445"/>
                </a:lnTo>
                <a:lnTo>
                  <a:pt x="71062" y="309994"/>
                </a:lnTo>
                <a:lnTo>
                  <a:pt x="129397" y="338258"/>
                </a:lnTo>
                <a:lnTo>
                  <a:pt x="169925" y="344830"/>
                </a:lnTo>
                <a:lnTo>
                  <a:pt x="176973" y="344830"/>
                </a:lnTo>
                <a:lnTo>
                  <a:pt x="184503" y="344676"/>
                </a:lnTo>
                <a:lnTo>
                  <a:pt x="192018" y="344214"/>
                </a:lnTo>
                <a:lnTo>
                  <a:pt x="199506" y="343448"/>
                </a:lnTo>
                <a:lnTo>
                  <a:pt x="206958" y="342379"/>
                </a:lnTo>
                <a:lnTo>
                  <a:pt x="162178" y="289724"/>
                </a:lnTo>
                <a:lnTo>
                  <a:pt x="135056" y="240773"/>
                </a:lnTo>
                <a:lnTo>
                  <a:pt x="122822" y="195768"/>
                </a:lnTo>
                <a:lnTo>
                  <a:pt x="122709" y="154956"/>
                </a:lnTo>
                <a:lnTo>
                  <a:pt x="131947" y="118580"/>
                </a:lnTo>
                <a:lnTo>
                  <a:pt x="167405" y="60118"/>
                </a:lnTo>
                <a:lnTo>
                  <a:pt x="207048" y="22339"/>
                </a:lnTo>
                <a:lnTo>
                  <a:pt x="228726" y="7200"/>
                </a:lnTo>
                <a:lnTo>
                  <a:pt x="216164" y="4045"/>
                </a:lnTo>
                <a:lnTo>
                  <a:pt x="203453" y="1795"/>
                </a:lnTo>
                <a:lnTo>
                  <a:pt x="190646" y="448"/>
                </a:lnTo>
                <a:lnTo>
                  <a:pt x="177799" y="0"/>
                </a:lnTo>
                <a:close/>
              </a:path>
            </a:pathLst>
          </a:custGeom>
          <a:solidFill>
            <a:srgbClr val="ABA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4776" y="2076319"/>
            <a:ext cx="52069" cy="3175"/>
          </a:xfrm>
          <a:custGeom>
            <a:avLst/>
            <a:gdLst/>
            <a:ahLst/>
            <a:cxnLst/>
            <a:rect l="l" t="t" r="r" b="b"/>
            <a:pathLst>
              <a:path w="52070" h="3175">
                <a:moveTo>
                  <a:pt x="0" y="1244"/>
                </a:moveTo>
                <a:lnTo>
                  <a:pt x="9232" y="2438"/>
                </a:lnTo>
                <a:lnTo>
                  <a:pt x="17652" y="2857"/>
                </a:lnTo>
                <a:lnTo>
                  <a:pt x="26466" y="2857"/>
                </a:lnTo>
                <a:lnTo>
                  <a:pt x="29438" y="2806"/>
                </a:lnTo>
                <a:lnTo>
                  <a:pt x="36880" y="2489"/>
                </a:lnTo>
                <a:lnTo>
                  <a:pt x="37257" y="2451"/>
                </a:lnTo>
                <a:lnTo>
                  <a:pt x="14071" y="2451"/>
                </a:lnTo>
                <a:lnTo>
                  <a:pt x="7023" y="2044"/>
                </a:lnTo>
                <a:lnTo>
                  <a:pt x="0" y="1244"/>
                </a:lnTo>
                <a:close/>
              </a:path>
              <a:path w="52070" h="3175">
                <a:moveTo>
                  <a:pt x="51117" y="0"/>
                </a:moveTo>
                <a:lnTo>
                  <a:pt x="43665" y="1074"/>
                </a:lnTo>
                <a:lnTo>
                  <a:pt x="36175" y="1839"/>
                </a:lnTo>
                <a:lnTo>
                  <a:pt x="28657" y="2298"/>
                </a:lnTo>
                <a:lnTo>
                  <a:pt x="21120" y="2451"/>
                </a:lnTo>
                <a:lnTo>
                  <a:pt x="37383" y="2438"/>
                </a:lnTo>
                <a:lnTo>
                  <a:pt x="44297" y="1739"/>
                </a:lnTo>
                <a:lnTo>
                  <a:pt x="51650" y="533"/>
                </a:lnTo>
                <a:lnTo>
                  <a:pt x="51117" y="0"/>
                </a:lnTo>
                <a:close/>
              </a:path>
            </a:pathLst>
          </a:custGeom>
          <a:solidFill>
            <a:srgbClr val="596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8401" y="1826030"/>
            <a:ext cx="56515" cy="54610"/>
          </a:xfrm>
          <a:custGeom>
            <a:avLst/>
            <a:gdLst/>
            <a:ahLst/>
            <a:cxnLst/>
            <a:rect l="l" t="t" r="r" b="b"/>
            <a:pathLst>
              <a:path w="56515" h="54610">
                <a:moveTo>
                  <a:pt x="28054" y="0"/>
                </a:moveTo>
                <a:lnTo>
                  <a:pt x="17134" y="2139"/>
                </a:lnTo>
                <a:lnTo>
                  <a:pt x="8216" y="7975"/>
                </a:lnTo>
                <a:lnTo>
                  <a:pt x="2204" y="16630"/>
                </a:lnTo>
                <a:lnTo>
                  <a:pt x="0" y="27228"/>
                </a:lnTo>
                <a:lnTo>
                  <a:pt x="2204" y="37826"/>
                </a:lnTo>
                <a:lnTo>
                  <a:pt x="8216" y="46482"/>
                </a:lnTo>
                <a:lnTo>
                  <a:pt x="17134" y="52317"/>
                </a:lnTo>
                <a:lnTo>
                  <a:pt x="28054" y="54457"/>
                </a:lnTo>
                <a:lnTo>
                  <a:pt x="38974" y="52317"/>
                </a:lnTo>
                <a:lnTo>
                  <a:pt x="47891" y="46482"/>
                </a:lnTo>
                <a:lnTo>
                  <a:pt x="53903" y="37826"/>
                </a:lnTo>
                <a:lnTo>
                  <a:pt x="56108" y="27228"/>
                </a:lnTo>
                <a:lnTo>
                  <a:pt x="53903" y="16630"/>
                </a:lnTo>
                <a:lnTo>
                  <a:pt x="47891" y="7975"/>
                </a:lnTo>
                <a:lnTo>
                  <a:pt x="38974" y="2139"/>
                </a:lnTo>
                <a:lnTo>
                  <a:pt x="28054" y="0"/>
                </a:lnTo>
                <a:close/>
              </a:path>
            </a:pathLst>
          </a:custGeom>
          <a:solidFill>
            <a:srgbClr val="ABA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2327" y="1893403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5" h="26669">
                <a:moveTo>
                  <a:pt x="21132" y="0"/>
                </a:moveTo>
                <a:lnTo>
                  <a:pt x="6096" y="0"/>
                </a:lnTo>
                <a:lnTo>
                  <a:pt x="0" y="5918"/>
                </a:lnTo>
                <a:lnTo>
                  <a:pt x="0" y="20497"/>
                </a:lnTo>
                <a:lnTo>
                  <a:pt x="6096" y="26416"/>
                </a:lnTo>
                <a:lnTo>
                  <a:pt x="21132" y="26416"/>
                </a:lnTo>
                <a:lnTo>
                  <a:pt x="27228" y="20497"/>
                </a:lnTo>
                <a:lnTo>
                  <a:pt x="27228" y="5918"/>
                </a:lnTo>
                <a:lnTo>
                  <a:pt x="21132" y="0"/>
                </a:lnTo>
                <a:close/>
              </a:path>
            </a:pathLst>
          </a:custGeom>
          <a:solidFill>
            <a:srgbClr val="ABA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9188" y="2975719"/>
            <a:ext cx="681604" cy="678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2984" y="4370277"/>
            <a:ext cx="110489" cy="96520"/>
          </a:xfrm>
          <a:custGeom>
            <a:avLst/>
            <a:gdLst/>
            <a:ahLst/>
            <a:cxnLst/>
            <a:rect l="l" t="t" r="r" b="b"/>
            <a:pathLst>
              <a:path w="110490" h="96520">
                <a:moveTo>
                  <a:pt x="110464" y="0"/>
                </a:moveTo>
                <a:lnTo>
                  <a:pt x="80531" y="10037"/>
                </a:lnTo>
                <a:lnTo>
                  <a:pt x="51993" y="23256"/>
                </a:lnTo>
                <a:lnTo>
                  <a:pt x="25075" y="39547"/>
                </a:lnTo>
                <a:lnTo>
                  <a:pt x="0" y="58801"/>
                </a:lnTo>
                <a:lnTo>
                  <a:pt x="9864" y="67058"/>
                </a:lnTo>
                <a:lnTo>
                  <a:pt x="41541" y="89154"/>
                </a:lnTo>
                <a:lnTo>
                  <a:pt x="54254" y="96367"/>
                </a:lnTo>
                <a:lnTo>
                  <a:pt x="58483" y="85133"/>
                </a:lnTo>
                <a:lnTo>
                  <a:pt x="62996" y="74229"/>
                </a:lnTo>
                <a:lnTo>
                  <a:pt x="81555" y="38042"/>
                </a:lnTo>
                <a:lnTo>
                  <a:pt x="100388" y="11271"/>
                </a:lnTo>
                <a:lnTo>
                  <a:pt x="110464" y="0"/>
                </a:lnTo>
                <a:close/>
              </a:path>
            </a:pathLst>
          </a:custGeom>
          <a:solidFill>
            <a:srgbClr val="A6D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4442936"/>
            <a:ext cx="144145" cy="183515"/>
          </a:xfrm>
          <a:custGeom>
            <a:avLst/>
            <a:gdLst/>
            <a:ahLst/>
            <a:cxnLst/>
            <a:rect l="l" t="t" r="r" b="b"/>
            <a:pathLst>
              <a:path w="144145" h="183514">
                <a:moveTo>
                  <a:pt x="80784" y="0"/>
                </a:moveTo>
                <a:lnTo>
                  <a:pt x="47396" y="39864"/>
                </a:lnTo>
                <a:lnTo>
                  <a:pt x="22509" y="84385"/>
                </a:lnTo>
                <a:lnTo>
                  <a:pt x="6562" y="132562"/>
                </a:lnTo>
                <a:lnTo>
                  <a:pt x="0" y="183400"/>
                </a:lnTo>
                <a:lnTo>
                  <a:pt x="122834" y="183400"/>
                </a:lnTo>
                <a:lnTo>
                  <a:pt x="124603" y="146394"/>
                </a:lnTo>
                <a:lnTo>
                  <a:pt x="128701" y="110477"/>
                </a:lnTo>
                <a:lnTo>
                  <a:pt x="135057" y="75969"/>
                </a:lnTo>
                <a:lnTo>
                  <a:pt x="143598" y="43192"/>
                </a:lnTo>
                <a:lnTo>
                  <a:pt x="140042" y="41351"/>
                </a:lnTo>
                <a:lnTo>
                  <a:pt x="103300" y="18160"/>
                </a:lnTo>
                <a:lnTo>
                  <a:pt x="91841" y="9344"/>
                </a:lnTo>
                <a:lnTo>
                  <a:pt x="80784" y="0"/>
                </a:lnTo>
                <a:close/>
              </a:path>
            </a:pathLst>
          </a:custGeom>
          <a:solidFill>
            <a:srgbClr val="A6D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304" y="4647019"/>
            <a:ext cx="272176" cy="263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7374" y="4493876"/>
            <a:ext cx="132715" cy="132715"/>
          </a:xfrm>
          <a:custGeom>
            <a:avLst/>
            <a:gdLst/>
            <a:ahLst/>
            <a:cxnLst/>
            <a:rect l="l" t="t" r="r" b="b"/>
            <a:pathLst>
              <a:path w="132715" h="132714">
                <a:moveTo>
                  <a:pt x="19443" y="0"/>
                </a:moveTo>
                <a:lnTo>
                  <a:pt x="11460" y="30939"/>
                </a:lnTo>
                <a:lnTo>
                  <a:pt x="5516" y="63530"/>
                </a:lnTo>
                <a:lnTo>
                  <a:pt x="1675" y="97471"/>
                </a:lnTo>
                <a:lnTo>
                  <a:pt x="0" y="132461"/>
                </a:lnTo>
                <a:lnTo>
                  <a:pt x="132105" y="132461"/>
                </a:lnTo>
                <a:lnTo>
                  <a:pt x="132105" y="27228"/>
                </a:lnTo>
                <a:lnTo>
                  <a:pt x="121801" y="26499"/>
                </a:lnTo>
                <a:lnTo>
                  <a:pt x="111552" y="25450"/>
                </a:lnTo>
                <a:lnTo>
                  <a:pt x="68005" y="17173"/>
                </a:lnTo>
                <a:lnTo>
                  <a:pt x="35281" y="6604"/>
                </a:lnTo>
                <a:lnTo>
                  <a:pt x="19443" y="0"/>
                </a:lnTo>
                <a:close/>
              </a:path>
            </a:pathLst>
          </a:custGeom>
          <a:solidFill>
            <a:srgbClr val="A6D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3143" y="4360060"/>
            <a:ext cx="106680" cy="141605"/>
          </a:xfrm>
          <a:custGeom>
            <a:avLst/>
            <a:gdLst/>
            <a:ahLst/>
            <a:cxnLst/>
            <a:rect l="l" t="t" r="r" b="b"/>
            <a:pathLst>
              <a:path w="106679" h="141604">
                <a:moveTo>
                  <a:pt x="106337" y="0"/>
                </a:moveTo>
                <a:lnTo>
                  <a:pt x="64811" y="13355"/>
                </a:lnTo>
                <a:lnTo>
                  <a:pt x="31862" y="49883"/>
                </a:lnTo>
                <a:lnTo>
                  <a:pt x="12540" y="84099"/>
                </a:lnTo>
                <a:lnTo>
                  <a:pt x="0" y="114503"/>
                </a:lnTo>
                <a:lnTo>
                  <a:pt x="15188" y="120999"/>
                </a:lnTo>
                <a:lnTo>
                  <a:pt x="62687" y="135255"/>
                </a:lnTo>
                <a:lnTo>
                  <a:pt x="106337" y="141084"/>
                </a:lnTo>
                <a:lnTo>
                  <a:pt x="106337" y="0"/>
                </a:lnTo>
                <a:close/>
              </a:path>
            </a:pathLst>
          </a:custGeom>
          <a:solidFill>
            <a:srgbClr val="A6D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3088" y="4448905"/>
            <a:ext cx="142240" cy="177800"/>
          </a:xfrm>
          <a:custGeom>
            <a:avLst/>
            <a:gdLst/>
            <a:ahLst/>
            <a:cxnLst/>
            <a:rect l="l" t="t" r="r" b="b"/>
            <a:pathLst>
              <a:path w="142240" h="177800">
                <a:moveTo>
                  <a:pt x="67017" y="0"/>
                </a:moveTo>
                <a:lnTo>
                  <a:pt x="29966" y="26597"/>
                </a:lnTo>
                <a:lnTo>
                  <a:pt x="0" y="42748"/>
                </a:lnTo>
                <a:lnTo>
                  <a:pt x="7869" y="74381"/>
                </a:lnTo>
                <a:lnTo>
                  <a:pt x="13723" y="107561"/>
                </a:lnTo>
                <a:lnTo>
                  <a:pt x="17503" y="142005"/>
                </a:lnTo>
                <a:lnTo>
                  <a:pt x="19151" y="177431"/>
                </a:lnTo>
                <a:lnTo>
                  <a:pt x="141985" y="177431"/>
                </a:lnTo>
                <a:lnTo>
                  <a:pt x="135855" y="128696"/>
                </a:lnTo>
                <a:lnTo>
                  <a:pt x="121046" y="82234"/>
                </a:lnTo>
                <a:lnTo>
                  <a:pt x="97966" y="39012"/>
                </a:lnTo>
                <a:lnTo>
                  <a:pt x="67017" y="0"/>
                </a:lnTo>
                <a:close/>
              </a:path>
            </a:pathLst>
          </a:custGeom>
          <a:solidFill>
            <a:srgbClr val="A6D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8784" y="4370246"/>
            <a:ext cx="116839" cy="102235"/>
          </a:xfrm>
          <a:custGeom>
            <a:avLst/>
            <a:gdLst/>
            <a:ahLst/>
            <a:cxnLst/>
            <a:rect l="l" t="t" r="r" b="b"/>
            <a:pathLst>
              <a:path w="116840" h="102235">
                <a:moveTo>
                  <a:pt x="0" y="0"/>
                </a:moveTo>
                <a:lnTo>
                  <a:pt x="28932" y="38065"/>
                </a:lnTo>
                <a:lnTo>
                  <a:pt x="48612" y="76850"/>
                </a:lnTo>
                <a:lnTo>
                  <a:pt x="58178" y="101917"/>
                </a:lnTo>
                <a:lnTo>
                  <a:pt x="60871" y="100622"/>
                </a:lnTo>
                <a:lnTo>
                  <a:pt x="94961" y="80686"/>
                </a:lnTo>
                <a:lnTo>
                  <a:pt x="116738" y="64363"/>
                </a:lnTo>
                <a:lnTo>
                  <a:pt x="90511" y="43112"/>
                </a:lnTo>
                <a:lnTo>
                  <a:pt x="62150" y="25219"/>
                </a:lnTo>
                <a:lnTo>
                  <a:pt x="31899" y="10806"/>
                </a:lnTo>
                <a:lnTo>
                  <a:pt x="0" y="0"/>
                </a:lnTo>
                <a:close/>
              </a:path>
            </a:pathLst>
          </a:custGeom>
          <a:solidFill>
            <a:srgbClr val="A6D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0801" y="4359985"/>
            <a:ext cx="110489" cy="142240"/>
          </a:xfrm>
          <a:custGeom>
            <a:avLst/>
            <a:gdLst/>
            <a:ahLst/>
            <a:cxnLst/>
            <a:rect l="l" t="t" r="r" b="b"/>
            <a:pathLst>
              <a:path w="110490" h="142239">
                <a:moveTo>
                  <a:pt x="0" y="0"/>
                </a:moveTo>
                <a:lnTo>
                  <a:pt x="0" y="141693"/>
                </a:lnTo>
                <a:lnTo>
                  <a:pt x="10080" y="141415"/>
                </a:lnTo>
                <a:lnTo>
                  <a:pt x="62532" y="134421"/>
                </a:lnTo>
                <a:lnTo>
                  <a:pt x="110020" y="119418"/>
                </a:lnTo>
                <a:lnTo>
                  <a:pt x="105764" y="107653"/>
                </a:lnTo>
                <a:lnTo>
                  <a:pt x="76462" y="49960"/>
                </a:lnTo>
                <a:lnTo>
                  <a:pt x="43514" y="13431"/>
                </a:lnTo>
                <a:lnTo>
                  <a:pt x="3721" y="127"/>
                </a:lnTo>
                <a:lnTo>
                  <a:pt x="0" y="0"/>
                </a:lnTo>
                <a:close/>
              </a:path>
            </a:pathLst>
          </a:custGeom>
          <a:solidFill>
            <a:srgbClr val="A6D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0801" y="4498709"/>
            <a:ext cx="134620" cy="127635"/>
          </a:xfrm>
          <a:custGeom>
            <a:avLst/>
            <a:gdLst/>
            <a:ahLst/>
            <a:cxnLst/>
            <a:rect l="l" t="t" r="r" b="b"/>
            <a:pathLst>
              <a:path w="134619" h="127635">
                <a:moveTo>
                  <a:pt x="116065" y="0"/>
                </a:moveTo>
                <a:lnTo>
                  <a:pt x="66346" y="15369"/>
                </a:lnTo>
                <a:lnTo>
                  <a:pt x="21480" y="21972"/>
                </a:lnTo>
                <a:lnTo>
                  <a:pt x="0" y="22885"/>
                </a:lnTo>
                <a:lnTo>
                  <a:pt x="0" y="127622"/>
                </a:lnTo>
                <a:lnTo>
                  <a:pt x="134086" y="127622"/>
                </a:lnTo>
                <a:lnTo>
                  <a:pt x="132524" y="94017"/>
                </a:lnTo>
                <a:lnTo>
                  <a:pt x="128962" y="61367"/>
                </a:lnTo>
                <a:lnTo>
                  <a:pt x="123456" y="29940"/>
                </a:lnTo>
                <a:lnTo>
                  <a:pt x="116065" y="0"/>
                </a:lnTo>
                <a:close/>
              </a:path>
            </a:pathLst>
          </a:custGeom>
          <a:solidFill>
            <a:srgbClr val="A6D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0801" y="4647019"/>
            <a:ext cx="274167" cy="263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2770" y="4568478"/>
            <a:ext cx="43815" cy="29845"/>
          </a:xfrm>
          <a:custGeom>
            <a:avLst/>
            <a:gdLst/>
            <a:ahLst/>
            <a:cxnLst/>
            <a:rect l="l" t="t" r="r" b="b"/>
            <a:pathLst>
              <a:path w="43815" h="29845">
                <a:moveTo>
                  <a:pt x="38417" y="0"/>
                </a:moveTo>
                <a:lnTo>
                  <a:pt x="4927" y="0"/>
                </a:lnTo>
                <a:lnTo>
                  <a:pt x="0" y="4775"/>
                </a:lnTo>
                <a:lnTo>
                  <a:pt x="0" y="24752"/>
                </a:lnTo>
                <a:lnTo>
                  <a:pt x="4927" y="29514"/>
                </a:lnTo>
                <a:lnTo>
                  <a:pt x="38417" y="29514"/>
                </a:lnTo>
                <a:lnTo>
                  <a:pt x="43345" y="24752"/>
                </a:lnTo>
                <a:lnTo>
                  <a:pt x="43345" y="4775"/>
                </a:lnTo>
                <a:lnTo>
                  <a:pt x="38417" y="0"/>
                </a:lnTo>
                <a:close/>
              </a:path>
            </a:pathLst>
          </a:custGeom>
          <a:solidFill>
            <a:srgbClr val="5C6B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6593" y="4568478"/>
            <a:ext cx="43815" cy="29845"/>
          </a:xfrm>
          <a:custGeom>
            <a:avLst/>
            <a:gdLst/>
            <a:ahLst/>
            <a:cxnLst/>
            <a:rect l="l" t="t" r="r" b="b"/>
            <a:pathLst>
              <a:path w="43815" h="29845">
                <a:moveTo>
                  <a:pt x="38417" y="0"/>
                </a:moveTo>
                <a:lnTo>
                  <a:pt x="4927" y="0"/>
                </a:lnTo>
                <a:lnTo>
                  <a:pt x="0" y="4775"/>
                </a:lnTo>
                <a:lnTo>
                  <a:pt x="0" y="24752"/>
                </a:lnTo>
                <a:lnTo>
                  <a:pt x="4927" y="29514"/>
                </a:lnTo>
                <a:lnTo>
                  <a:pt x="38417" y="29514"/>
                </a:lnTo>
                <a:lnTo>
                  <a:pt x="43345" y="24752"/>
                </a:lnTo>
                <a:lnTo>
                  <a:pt x="43345" y="4775"/>
                </a:lnTo>
                <a:lnTo>
                  <a:pt x="38417" y="0"/>
                </a:lnTo>
                <a:close/>
              </a:path>
            </a:pathLst>
          </a:custGeom>
          <a:solidFill>
            <a:srgbClr val="5C6B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5769" y="4728832"/>
            <a:ext cx="461645" cy="185420"/>
          </a:xfrm>
          <a:custGeom>
            <a:avLst/>
            <a:gdLst/>
            <a:ahLst/>
            <a:cxnLst/>
            <a:rect l="l" t="t" r="r" b="b"/>
            <a:pathLst>
              <a:path w="461644" h="185420">
                <a:moveTo>
                  <a:pt x="0" y="0"/>
                </a:moveTo>
                <a:lnTo>
                  <a:pt x="0" y="164465"/>
                </a:lnTo>
                <a:lnTo>
                  <a:pt x="1678" y="172530"/>
                </a:lnTo>
                <a:lnTo>
                  <a:pt x="6257" y="179119"/>
                </a:lnTo>
                <a:lnTo>
                  <a:pt x="13051" y="183562"/>
                </a:lnTo>
                <a:lnTo>
                  <a:pt x="21374" y="185191"/>
                </a:lnTo>
                <a:lnTo>
                  <a:pt x="439826" y="185191"/>
                </a:lnTo>
                <a:lnTo>
                  <a:pt x="448143" y="183562"/>
                </a:lnTo>
                <a:lnTo>
                  <a:pt x="454937" y="179119"/>
                </a:lnTo>
                <a:lnTo>
                  <a:pt x="459519" y="172530"/>
                </a:lnTo>
                <a:lnTo>
                  <a:pt x="461200" y="164465"/>
                </a:lnTo>
                <a:lnTo>
                  <a:pt x="461200" y="36525"/>
                </a:lnTo>
                <a:lnTo>
                  <a:pt x="230593" y="36525"/>
                </a:lnTo>
                <a:lnTo>
                  <a:pt x="181389" y="34968"/>
                </a:lnTo>
                <a:lnTo>
                  <a:pt x="133512" y="30394"/>
                </a:lnTo>
                <a:lnTo>
                  <a:pt x="87178" y="22946"/>
                </a:lnTo>
                <a:lnTo>
                  <a:pt x="42602" y="12767"/>
                </a:lnTo>
                <a:lnTo>
                  <a:pt x="0" y="0"/>
                </a:lnTo>
                <a:close/>
              </a:path>
              <a:path w="461644" h="185420">
                <a:moveTo>
                  <a:pt x="461200" y="0"/>
                </a:moveTo>
                <a:lnTo>
                  <a:pt x="418597" y="12767"/>
                </a:lnTo>
                <a:lnTo>
                  <a:pt x="374021" y="22946"/>
                </a:lnTo>
                <a:lnTo>
                  <a:pt x="327685" y="30394"/>
                </a:lnTo>
                <a:lnTo>
                  <a:pt x="279804" y="34968"/>
                </a:lnTo>
                <a:lnTo>
                  <a:pt x="230593" y="36525"/>
                </a:lnTo>
                <a:lnTo>
                  <a:pt x="461200" y="36525"/>
                </a:lnTo>
                <a:lnTo>
                  <a:pt x="461200" y="0"/>
                </a:lnTo>
                <a:close/>
              </a:path>
            </a:pathLst>
          </a:custGeom>
          <a:solidFill>
            <a:srgbClr val="5C6B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5766" y="4587387"/>
            <a:ext cx="461645" cy="183515"/>
          </a:xfrm>
          <a:custGeom>
            <a:avLst/>
            <a:gdLst/>
            <a:ahLst/>
            <a:cxnLst/>
            <a:rect l="l" t="t" r="r" b="b"/>
            <a:pathLst>
              <a:path w="461644" h="183514">
                <a:moveTo>
                  <a:pt x="439826" y="0"/>
                </a:moveTo>
                <a:lnTo>
                  <a:pt x="21374" y="0"/>
                </a:lnTo>
                <a:lnTo>
                  <a:pt x="13056" y="1629"/>
                </a:lnTo>
                <a:lnTo>
                  <a:pt x="6262" y="6073"/>
                </a:lnTo>
                <a:lnTo>
                  <a:pt x="1680" y="12665"/>
                </a:lnTo>
                <a:lnTo>
                  <a:pt x="0" y="20739"/>
                </a:lnTo>
                <a:lnTo>
                  <a:pt x="0" y="146773"/>
                </a:lnTo>
                <a:lnTo>
                  <a:pt x="42602" y="159540"/>
                </a:lnTo>
                <a:lnTo>
                  <a:pt x="87179" y="169720"/>
                </a:lnTo>
                <a:lnTo>
                  <a:pt x="133515" y="177168"/>
                </a:lnTo>
                <a:lnTo>
                  <a:pt x="181395" y="181742"/>
                </a:lnTo>
                <a:lnTo>
                  <a:pt x="230606" y="183299"/>
                </a:lnTo>
                <a:lnTo>
                  <a:pt x="279812" y="181742"/>
                </a:lnTo>
                <a:lnTo>
                  <a:pt x="327691" y="177168"/>
                </a:lnTo>
                <a:lnTo>
                  <a:pt x="374027" y="169720"/>
                </a:lnTo>
                <a:lnTo>
                  <a:pt x="418602" y="159540"/>
                </a:lnTo>
                <a:lnTo>
                  <a:pt x="461200" y="146773"/>
                </a:lnTo>
                <a:lnTo>
                  <a:pt x="461200" y="20739"/>
                </a:lnTo>
                <a:lnTo>
                  <a:pt x="459521" y="12665"/>
                </a:lnTo>
                <a:lnTo>
                  <a:pt x="454942" y="6073"/>
                </a:lnTo>
                <a:lnTo>
                  <a:pt x="448148" y="1629"/>
                </a:lnTo>
                <a:lnTo>
                  <a:pt x="439826" y="0"/>
                </a:lnTo>
                <a:close/>
              </a:path>
            </a:pathLst>
          </a:custGeom>
          <a:solidFill>
            <a:srgbClr val="2E33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5766" y="4582055"/>
            <a:ext cx="461645" cy="183515"/>
          </a:xfrm>
          <a:custGeom>
            <a:avLst/>
            <a:gdLst/>
            <a:ahLst/>
            <a:cxnLst/>
            <a:rect l="l" t="t" r="r" b="b"/>
            <a:pathLst>
              <a:path w="461644" h="183514">
                <a:moveTo>
                  <a:pt x="439826" y="0"/>
                </a:moveTo>
                <a:lnTo>
                  <a:pt x="21374" y="0"/>
                </a:lnTo>
                <a:lnTo>
                  <a:pt x="13056" y="1629"/>
                </a:lnTo>
                <a:lnTo>
                  <a:pt x="6262" y="6073"/>
                </a:lnTo>
                <a:lnTo>
                  <a:pt x="1680" y="12665"/>
                </a:lnTo>
                <a:lnTo>
                  <a:pt x="0" y="20739"/>
                </a:lnTo>
                <a:lnTo>
                  <a:pt x="0" y="146773"/>
                </a:lnTo>
                <a:lnTo>
                  <a:pt x="42602" y="159540"/>
                </a:lnTo>
                <a:lnTo>
                  <a:pt x="87179" y="169720"/>
                </a:lnTo>
                <a:lnTo>
                  <a:pt x="133515" y="177168"/>
                </a:lnTo>
                <a:lnTo>
                  <a:pt x="181395" y="181742"/>
                </a:lnTo>
                <a:lnTo>
                  <a:pt x="230606" y="183299"/>
                </a:lnTo>
                <a:lnTo>
                  <a:pt x="279812" y="181742"/>
                </a:lnTo>
                <a:lnTo>
                  <a:pt x="327691" y="177168"/>
                </a:lnTo>
                <a:lnTo>
                  <a:pt x="374027" y="169720"/>
                </a:lnTo>
                <a:lnTo>
                  <a:pt x="418602" y="159540"/>
                </a:lnTo>
                <a:lnTo>
                  <a:pt x="461200" y="146773"/>
                </a:lnTo>
                <a:lnTo>
                  <a:pt x="461200" y="20739"/>
                </a:lnTo>
                <a:lnTo>
                  <a:pt x="459521" y="12665"/>
                </a:lnTo>
                <a:lnTo>
                  <a:pt x="454942" y="6073"/>
                </a:lnTo>
                <a:lnTo>
                  <a:pt x="448148" y="1629"/>
                </a:lnTo>
                <a:lnTo>
                  <a:pt x="439826" y="0"/>
                </a:lnTo>
                <a:close/>
              </a:path>
            </a:pathLst>
          </a:custGeom>
          <a:solidFill>
            <a:srgbClr val="404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6222" y="4588688"/>
            <a:ext cx="461645" cy="168275"/>
          </a:xfrm>
          <a:custGeom>
            <a:avLst/>
            <a:gdLst/>
            <a:ahLst/>
            <a:cxnLst/>
            <a:rect l="l" t="t" r="r" b="b"/>
            <a:pathLst>
              <a:path w="461644" h="168275">
                <a:moveTo>
                  <a:pt x="5689" y="0"/>
                </a:moveTo>
                <a:lnTo>
                  <a:pt x="2362" y="3467"/>
                </a:lnTo>
                <a:lnTo>
                  <a:pt x="0" y="8115"/>
                </a:lnTo>
                <a:lnTo>
                  <a:pt x="0" y="13233"/>
                </a:lnTo>
                <a:lnTo>
                  <a:pt x="12318" y="133985"/>
                </a:lnTo>
                <a:lnTo>
                  <a:pt x="63240" y="148569"/>
                </a:lnTo>
                <a:lnTo>
                  <a:pt x="116239" y="159308"/>
                </a:lnTo>
                <a:lnTo>
                  <a:pt x="171349" y="165942"/>
                </a:lnTo>
                <a:lnTo>
                  <a:pt x="228600" y="168211"/>
                </a:lnTo>
                <a:lnTo>
                  <a:pt x="285964" y="165942"/>
                </a:lnTo>
                <a:lnTo>
                  <a:pt x="341264" y="159308"/>
                </a:lnTo>
                <a:lnTo>
                  <a:pt x="394302" y="148569"/>
                </a:lnTo>
                <a:lnTo>
                  <a:pt x="400706" y="146723"/>
                </a:lnTo>
                <a:lnTo>
                  <a:pt x="228955" y="146723"/>
                </a:lnTo>
                <a:lnTo>
                  <a:pt x="174637" y="144576"/>
                </a:lnTo>
                <a:lnTo>
                  <a:pt x="122220" y="138301"/>
                </a:lnTo>
                <a:lnTo>
                  <a:pt x="72091" y="128147"/>
                </a:lnTo>
                <a:lnTo>
                  <a:pt x="24637" y="114363"/>
                </a:lnTo>
                <a:lnTo>
                  <a:pt x="5689" y="0"/>
                </a:lnTo>
                <a:close/>
              </a:path>
              <a:path w="461644" h="168275">
                <a:moveTo>
                  <a:pt x="456603" y="1955"/>
                </a:moveTo>
                <a:lnTo>
                  <a:pt x="433222" y="114363"/>
                </a:lnTo>
                <a:lnTo>
                  <a:pt x="385775" y="128147"/>
                </a:lnTo>
                <a:lnTo>
                  <a:pt x="335661" y="138301"/>
                </a:lnTo>
                <a:lnTo>
                  <a:pt x="283260" y="144576"/>
                </a:lnTo>
                <a:lnTo>
                  <a:pt x="228955" y="146723"/>
                </a:lnTo>
                <a:lnTo>
                  <a:pt x="400706" y="146723"/>
                </a:lnTo>
                <a:lnTo>
                  <a:pt x="444881" y="133985"/>
                </a:lnTo>
                <a:lnTo>
                  <a:pt x="461302" y="14566"/>
                </a:lnTo>
                <a:lnTo>
                  <a:pt x="461302" y="9753"/>
                </a:lnTo>
                <a:lnTo>
                  <a:pt x="459587" y="5346"/>
                </a:lnTo>
                <a:lnTo>
                  <a:pt x="456603" y="1955"/>
                </a:lnTo>
                <a:close/>
              </a:path>
            </a:pathLst>
          </a:custGeom>
          <a:solidFill>
            <a:srgbClr val="ED6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6722" y="4508788"/>
            <a:ext cx="310248" cy="405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66345" y="4860506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442" y="0"/>
                </a:lnTo>
              </a:path>
            </a:pathLst>
          </a:custGeom>
          <a:ln w="68199">
            <a:solidFill>
              <a:srgbClr val="4F58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20774" y="4903900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602" y="0"/>
                </a:lnTo>
              </a:path>
            </a:pathLst>
          </a:custGeom>
          <a:ln w="18478">
            <a:solidFill>
              <a:srgbClr val="DBE8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20771" y="4911163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602" y="0"/>
                </a:lnTo>
              </a:path>
            </a:pathLst>
          </a:custGeom>
          <a:ln w="3962">
            <a:solidFill>
              <a:srgbClr val="2B3D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6699" y="4357585"/>
            <a:ext cx="683895" cy="476250"/>
          </a:xfrm>
          <a:custGeom>
            <a:avLst/>
            <a:gdLst/>
            <a:ahLst/>
            <a:cxnLst/>
            <a:rect l="l" t="t" r="r" b="b"/>
            <a:pathLst>
              <a:path w="683895" h="476250">
                <a:moveTo>
                  <a:pt x="676643" y="0"/>
                </a:moveTo>
                <a:lnTo>
                  <a:pt x="7111" y="0"/>
                </a:lnTo>
                <a:lnTo>
                  <a:pt x="0" y="7112"/>
                </a:lnTo>
                <a:lnTo>
                  <a:pt x="0" y="468871"/>
                </a:lnTo>
                <a:lnTo>
                  <a:pt x="7111" y="475983"/>
                </a:lnTo>
                <a:lnTo>
                  <a:pt x="676643" y="475983"/>
                </a:lnTo>
                <a:lnTo>
                  <a:pt x="683755" y="468871"/>
                </a:lnTo>
                <a:lnTo>
                  <a:pt x="683755" y="7112"/>
                </a:lnTo>
                <a:lnTo>
                  <a:pt x="676643" y="0"/>
                </a:lnTo>
                <a:close/>
              </a:path>
            </a:pathLst>
          </a:custGeom>
          <a:solidFill>
            <a:srgbClr val="DBE8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39404" y="4379448"/>
            <a:ext cx="638810" cy="368935"/>
          </a:xfrm>
          <a:custGeom>
            <a:avLst/>
            <a:gdLst/>
            <a:ahLst/>
            <a:cxnLst/>
            <a:rect l="l" t="t" r="r" b="b"/>
            <a:pathLst>
              <a:path w="638810" h="368935">
                <a:moveTo>
                  <a:pt x="635457" y="0"/>
                </a:moveTo>
                <a:lnTo>
                  <a:pt x="2882" y="0"/>
                </a:lnTo>
                <a:lnTo>
                  <a:pt x="0" y="2895"/>
                </a:lnTo>
                <a:lnTo>
                  <a:pt x="0" y="365772"/>
                </a:lnTo>
                <a:lnTo>
                  <a:pt x="2882" y="368655"/>
                </a:lnTo>
                <a:lnTo>
                  <a:pt x="635457" y="368655"/>
                </a:lnTo>
                <a:lnTo>
                  <a:pt x="638340" y="365772"/>
                </a:lnTo>
                <a:lnTo>
                  <a:pt x="638340" y="2895"/>
                </a:lnTo>
                <a:lnTo>
                  <a:pt x="635457" y="0"/>
                </a:lnTo>
                <a:close/>
              </a:path>
            </a:pathLst>
          </a:custGeom>
          <a:solidFill>
            <a:srgbClr val="8FD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38454" y="4396662"/>
            <a:ext cx="640715" cy="0"/>
          </a:xfrm>
          <a:custGeom>
            <a:avLst/>
            <a:gdLst/>
            <a:ahLst/>
            <a:cxnLst/>
            <a:rect l="l" t="t" r="r" b="b"/>
            <a:pathLst>
              <a:path w="640714">
                <a:moveTo>
                  <a:pt x="0" y="0"/>
                </a:moveTo>
                <a:lnTo>
                  <a:pt x="640232" y="0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55688" y="439028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9880" y="0"/>
                </a:moveTo>
                <a:lnTo>
                  <a:pt x="2844" y="0"/>
                </a:lnTo>
                <a:lnTo>
                  <a:pt x="0" y="2857"/>
                </a:lnTo>
                <a:lnTo>
                  <a:pt x="0" y="9893"/>
                </a:lnTo>
                <a:lnTo>
                  <a:pt x="2844" y="12750"/>
                </a:lnTo>
                <a:lnTo>
                  <a:pt x="9880" y="12750"/>
                </a:lnTo>
                <a:lnTo>
                  <a:pt x="12738" y="9893"/>
                </a:lnTo>
                <a:lnTo>
                  <a:pt x="12738" y="2857"/>
                </a:lnTo>
                <a:lnTo>
                  <a:pt x="9880" y="0"/>
                </a:lnTo>
                <a:close/>
              </a:path>
            </a:pathLst>
          </a:custGeom>
          <a:solidFill>
            <a:srgbClr val="3D4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77064" y="439028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9880" y="0"/>
                </a:moveTo>
                <a:lnTo>
                  <a:pt x="2844" y="0"/>
                </a:lnTo>
                <a:lnTo>
                  <a:pt x="0" y="2857"/>
                </a:lnTo>
                <a:lnTo>
                  <a:pt x="0" y="9893"/>
                </a:lnTo>
                <a:lnTo>
                  <a:pt x="2844" y="12750"/>
                </a:lnTo>
                <a:lnTo>
                  <a:pt x="9880" y="12750"/>
                </a:lnTo>
                <a:lnTo>
                  <a:pt x="12738" y="9893"/>
                </a:lnTo>
                <a:lnTo>
                  <a:pt x="12738" y="2857"/>
                </a:lnTo>
                <a:lnTo>
                  <a:pt x="9880" y="0"/>
                </a:lnTo>
                <a:close/>
              </a:path>
            </a:pathLst>
          </a:custGeom>
          <a:solidFill>
            <a:srgbClr val="3D4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98441" y="439028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9880" y="0"/>
                </a:moveTo>
                <a:lnTo>
                  <a:pt x="2844" y="0"/>
                </a:lnTo>
                <a:lnTo>
                  <a:pt x="0" y="2857"/>
                </a:lnTo>
                <a:lnTo>
                  <a:pt x="0" y="9893"/>
                </a:lnTo>
                <a:lnTo>
                  <a:pt x="2844" y="12750"/>
                </a:lnTo>
                <a:lnTo>
                  <a:pt x="9880" y="12750"/>
                </a:lnTo>
                <a:lnTo>
                  <a:pt x="12738" y="9893"/>
                </a:lnTo>
                <a:lnTo>
                  <a:pt x="12738" y="2857"/>
                </a:lnTo>
                <a:lnTo>
                  <a:pt x="9880" y="0"/>
                </a:lnTo>
                <a:close/>
              </a:path>
            </a:pathLst>
          </a:custGeom>
          <a:solidFill>
            <a:srgbClr val="3D4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20771" y="4911824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602" y="0"/>
                </a:lnTo>
              </a:path>
            </a:pathLst>
          </a:custGeom>
          <a:ln w="5283">
            <a:solidFill>
              <a:srgbClr val="B3C9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53404" y="478486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026" y="0"/>
                </a:moveTo>
                <a:lnTo>
                  <a:pt x="2311" y="0"/>
                </a:lnTo>
                <a:lnTo>
                  <a:pt x="0" y="2311"/>
                </a:lnTo>
                <a:lnTo>
                  <a:pt x="0" y="8026"/>
                </a:lnTo>
                <a:lnTo>
                  <a:pt x="2311" y="10337"/>
                </a:lnTo>
                <a:lnTo>
                  <a:pt x="8026" y="10337"/>
                </a:lnTo>
                <a:lnTo>
                  <a:pt x="10337" y="8026"/>
                </a:lnTo>
                <a:lnTo>
                  <a:pt x="10337" y="2311"/>
                </a:lnTo>
                <a:lnTo>
                  <a:pt x="8026" y="0"/>
                </a:lnTo>
                <a:close/>
              </a:path>
            </a:pathLst>
          </a:custGeom>
          <a:solidFill>
            <a:srgbClr val="3D4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83433" y="478265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1455" y="0"/>
                </a:moveTo>
                <a:lnTo>
                  <a:pt x="3301" y="0"/>
                </a:lnTo>
                <a:lnTo>
                  <a:pt x="0" y="3301"/>
                </a:lnTo>
                <a:lnTo>
                  <a:pt x="0" y="11455"/>
                </a:lnTo>
                <a:lnTo>
                  <a:pt x="3301" y="14757"/>
                </a:lnTo>
                <a:lnTo>
                  <a:pt x="11455" y="14757"/>
                </a:lnTo>
                <a:lnTo>
                  <a:pt x="14757" y="11455"/>
                </a:lnTo>
                <a:lnTo>
                  <a:pt x="14757" y="3301"/>
                </a:lnTo>
                <a:lnTo>
                  <a:pt x="11455" y="0"/>
                </a:lnTo>
                <a:close/>
              </a:path>
            </a:pathLst>
          </a:custGeom>
          <a:solidFill>
            <a:srgbClr val="3D4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15674" y="478265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1455" y="0"/>
                </a:moveTo>
                <a:lnTo>
                  <a:pt x="3301" y="0"/>
                </a:lnTo>
                <a:lnTo>
                  <a:pt x="0" y="3301"/>
                </a:lnTo>
                <a:lnTo>
                  <a:pt x="0" y="11455"/>
                </a:lnTo>
                <a:lnTo>
                  <a:pt x="3301" y="14757"/>
                </a:lnTo>
                <a:lnTo>
                  <a:pt x="11455" y="14757"/>
                </a:lnTo>
                <a:lnTo>
                  <a:pt x="14757" y="11455"/>
                </a:lnTo>
                <a:lnTo>
                  <a:pt x="14757" y="3301"/>
                </a:lnTo>
                <a:lnTo>
                  <a:pt x="11455" y="0"/>
                </a:lnTo>
                <a:close/>
              </a:path>
            </a:pathLst>
          </a:custGeom>
          <a:solidFill>
            <a:srgbClr val="3D4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86710" y="478265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1455" y="0"/>
                </a:moveTo>
                <a:lnTo>
                  <a:pt x="3314" y="0"/>
                </a:lnTo>
                <a:lnTo>
                  <a:pt x="0" y="3301"/>
                </a:lnTo>
                <a:lnTo>
                  <a:pt x="0" y="11455"/>
                </a:lnTo>
                <a:lnTo>
                  <a:pt x="3314" y="14757"/>
                </a:lnTo>
                <a:lnTo>
                  <a:pt x="11455" y="14757"/>
                </a:lnTo>
                <a:lnTo>
                  <a:pt x="14757" y="11455"/>
                </a:lnTo>
                <a:lnTo>
                  <a:pt x="14757" y="3301"/>
                </a:lnTo>
                <a:lnTo>
                  <a:pt x="11455" y="0"/>
                </a:lnTo>
                <a:close/>
              </a:path>
            </a:pathLst>
          </a:custGeom>
          <a:solidFill>
            <a:srgbClr val="3D4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18951" y="478265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1455" y="0"/>
                </a:moveTo>
                <a:lnTo>
                  <a:pt x="3301" y="0"/>
                </a:lnTo>
                <a:lnTo>
                  <a:pt x="0" y="3301"/>
                </a:lnTo>
                <a:lnTo>
                  <a:pt x="0" y="11455"/>
                </a:lnTo>
                <a:lnTo>
                  <a:pt x="3301" y="14757"/>
                </a:lnTo>
                <a:lnTo>
                  <a:pt x="11455" y="14757"/>
                </a:lnTo>
                <a:lnTo>
                  <a:pt x="14757" y="11455"/>
                </a:lnTo>
                <a:lnTo>
                  <a:pt x="14757" y="3301"/>
                </a:lnTo>
                <a:lnTo>
                  <a:pt x="11455" y="0"/>
                </a:lnTo>
                <a:close/>
              </a:path>
            </a:pathLst>
          </a:custGeom>
          <a:solidFill>
            <a:srgbClr val="3D4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22416" y="4416044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235"/>
                </a:moveTo>
                <a:lnTo>
                  <a:pt x="1104" y="2235"/>
                </a:lnTo>
                <a:lnTo>
                  <a:pt x="1104" y="0"/>
                </a:lnTo>
                <a:lnTo>
                  <a:pt x="0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23950" y="4426749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8978"/>
                </a:moveTo>
                <a:lnTo>
                  <a:pt x="0" y="0"/>
                </a:lnTo>
              </a:path>
              <a:path h="313054">
                <a:moveTo>
                  <a:pt x="0" y="26936"/>
                </a:moveTo>
                <a:lnTo>
                  <a:pt x="0" y="17957"/>
                </a:lnTo>
              </a:path>
              <a:path h="313054">
                <a:moveTo>
                  <a:pt x="0" y="43103"/>
                </a:moveTo>
                <a:lnTo>
                  <a:pt x="0" y="34124"/>
                </a:lnTo>
              </a:path>
              <a:path h="313054">
                <a:moveTo>
                  <a:pt x="0" y="61061"/>
                </a:moveTo>
                <a:lnTo>
                  <a:pt x="0" y="52082"/>
                </a:lnTo>
              </a:path>
              <a:path h="313054">
                <a:moveTo>
                  <a:pt x="0" y="77228"/>
                </a:moveTo>
                <a:lnTo>
                  <a:pt x="0" y="70053"/>
                </a:lnTo>
              </a:path>
              <a:path h="313054">
                <a:moveTo>
                  <a:pt x="0" y="93383"/>
                </a:moveTo>
                <a:lnTo>
                  <a:pt x="0" y="84416"/>
                </a:lnTo>
              </a:path>
              <a:path h="313054">
                <a:moveTo>
                  <a:pt x="0" y="111353"/>
                </a:moveTo>
                <a:lnTo>
                  <a:pt x="0" y="102374"/>
                </a:lnTo>
              </a:path>
              <a:path h="313054">
                <a:moveTo>
                  <a:pt x="0" y="127520"/>
                </a:moveTo>
                <a:lnTo>
                  <a:pt x="0" y="120332"/>
                </a:lnTo>
              </a:path>
              <a:path h="313054">
                <a:moveTo>
                  <a:pt x="0" y="143675"/>
                </a:moveTo>
                <a:lnTo>
                  <a:pt x="0" y="136499"/>
                </a:lnTo>
              </a:path>
              <a:path h="313054">
                <a:moveTo>
                  <a:pt x="0" y="161645"/>
                </a:moveTo>
                <a:lnTo>
                  <a:pt x="0" y="152666"/>
                </a:lnTo>
              </a:path>
              <a:path h="313054">
                <a:moveTo>
                  <a:pt x="0" y="179603"/>
                </a:moveTo>
                <a:lnTo>
                  <a:pt x="0" y="170624"/>
                </a:lnTo>
              </a:path>
              <a:path h="313054">
                <a:moveTo>
                  <a:pt x="0" y="195770"/>
                </a:moveTo>
                <a:lnTo>
                  <a:pt x="0" y="186778"/>
                </a:lnTo>
              </a:path>
              <a:path h="313054">
                <a:moveTo>
                  <a:pt x="0" y="213740"/>
                </a:moveTo>
                <a:lnTo>
                  <a:pt x="0" y="204749"/>
                </a:lnTo>
              </a:path>
              <a:path h="313054">
                <a:moveTo>
                  <a:pt x="0" y="229895"/>
                </a:moveTo>
                <a:lnTo>
                  <a:pt x="0" y="222707"/>
                </a:lnTo>
              </a:path>
              <a:path h="313054">
                <a:moveTo>
                  <a:pt x="0" y="246062"/>
                </a:moveTo>
                <a:lnTo>
                  <a:pt x="0" y="237070"/>
                </a:lnTo>
              </a:path>
              <a:path h="313054">
                <a:moveTo>
                  <a:pt x="0" y="264020"/>
                </a:moveTo>
                <a:lnTo>
                  <a:pt x="0" y="255041"/>
                </a:lnTo>
              </a:path>
              <a:path h="313054">
                <a:moveTo>
                  <a:pt x="0" y="280187"/>
                </a:moveTo>
                <a:lnTo>
                  <a:pt x="0" y="272999"/>
                </a:lnTo>
              </a:path>
              <a:path h="313054">
                <a:moveTo>
                  <a:pt x="0" y="298145"/>
                </a:moveTo>
                <a:lnTo>
                  <a:pt x="0" y="289166"/>
                </a:lnTo>
              </a:path>
              <a:path h="313054">
                <a:moveTo>
                  <a:pt x="0" y="312508"/>
                </a:moveTo>
                <a:lnTo>
                  <a:pt x="0" y="30713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23950" y="4742850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5397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71831" y="4451057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1320"/>
                </a:moveTo>
                <a:lnTo>
                  <a:pt x="6603" y="1320"/>
                </a:lnTo>
                <a:lnTo>
                  <a:pt x="6603" y="0"/>
                </a:lnTo>
                <a:lnTo>
                  <a:pt x="0" y="0"/>
                </a:lnTo>
                <a:lnTo>
                  <a:pt x="0" y="1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57315" y="4451057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40157" y="4451057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22999" y="4451057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08471" y="4451057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91313" y="445105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76784" y="4451057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5283" y="0"/>
                </a:moveTo>
                <a:lnTo>
                  <a:pt x="0" y="0"/>
                </a:lnTo>
                <a:lnTo>
                  <a:pt x="0" y="1320"/>
                </a:lnTo>
                <a:lnTo>
                  <a:pt x="5283" y="1320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58305" y="4451057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45097" y="4451057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591" y="0"/>
                </a:moveTo>
                <a:lnTo>
                  <a:pt x="0" y="0"/>
                </a:lnTo>
                <a:lnTo>
                  <a:pt x="0" y="1320"/>
                </a:lnTo>
                <a:lnTo>
                  <a:pt x="6591" y="1320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27927" y="4451057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10782" y="445105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93612" y="4451057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79096" y="4451057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61925" y="445105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45" y="0"/>
                </a:moveTo>
                <a:lnTo>
                  <a:pt x="0" y="0"/>
                </a:lnTo>
                <a:lnTo>
                  <a:pt x="0" y="1320"/>
                </a:lnTo>
                <a:lnTo>
                  <a:pt x="9245" y="1320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46076" y="445105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30239" y="445105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14402" y="4451057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591" y="0"/>
                </a:moveTo>
                <a:lnTo>
                  <a:pt x="0" y="0"/>
                </a:lnTo>
                <a:lnTo>
                  <a:pt x="0" y="1320"/>
                </a:lnTo>
                <a:lnTo>
                  <a:pt x="6591" y="1320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97231" y="4451057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80074" y="445105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064237" y="445105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49708" y="4451057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603" y="0"/>
                </a:moveTo>
                <a:lnTo>
                  <a:pt x="0" y="0"/>
                </a:lnTo>
                <a:lnTo>
                  <a:pt x="0" y="1320"/>
                </a:lnTo>
                <a:lnTo>
                  <a:pt x="6603" y="1320"/>
                </a:lnTo>
                <a:lnTo>
                  <a:pt x="6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31217" y="4451057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16688" y="445105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45" y="0"/>
                </a:moveTo>
                <a:lnTo>
                  <a:pt x="0" y="0"/>
                </a:lnTo>
                <a:lnTo>
                  <a:pt x="0" y="1320"/>
                </a:lnTo>
                <a:lnTo>
                  <a:pt x="9245" y="1320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99543" y="445105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85014" y="4451057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3962" y="0"/>
                </a:moveTo>
                <a:lnTo>
                  <a:pt x="0" y="0"/>
                </a:lnTo>
                <a:lnTo>
                  <a:pt x="0" y="1320"/>
                </a:lnTo>
                <a:lnTo>
                  <a:pt x="3962" y="1320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66523" y="4451057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53328" y="4451057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34849" y="445105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45" y="0"/>
                </a:moveTo>
                <a:lnTo>
                  <a:pt x="0" y="0"/>
                </a:lnTo>
                <a:lnTo>
                  <a:pt x="0" y="1320"/>
                </a:lnTo>
                <a:lnTo>
                  <a:pt x="9245" y="1320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20333" y="4451057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591" y="0"/>
                </a:moveTo>
                <a:lnTo>
                  <a:pt x="0" y="0"/>
                </a:lnTo>
                <a:lnTo>
                  <a:pt x="0" y="1320"/>
                </a:lnTo>
                <a:lnTo>
                  <a:pt x="6591" y="1320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00521" y="4451057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11887" y="0"/>
                </a:moveTo>
                <a:lnTo>
                  <a:pt x="0" y="0"/>
                </a:lnTo>
                <a:lnTo>
                  <a:pt x="0" y="1320"/>
                </a:lnTo>
                <a:lnTo>
                  <a:pt x="11887" y="1320"/>
                </a:lnTo>
                <a:lnTo>
                  <a:pt x="11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86005" y="445105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68835" y="4451057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52998" y="4451057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591" y="0"/>
                </a:moveTo>
                <a:lnTo>
                  <a:pt x="0" y="0"/>
                </a:lnTo>
                <a:lnTo>
                  <a:pt x="0" y="1320"/>
                </a:lnTo>
                <a:lnTo>
                  <a:pt x="6591" y="1320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35827" y="4451057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11887" y="0"/>
                </a:moveTo>
                <a:lnTo>
                  <a:pt x="0" y="0"/>
                </a:lnTo>
                <a:lnTo>
                  <a:pt x="0" y="1320"/>
                </a:lnTo>
                <a:lnTo>
                  <a:pt x="11887" y="1320"/>
                </a:lnTo>
                <a:lnTo>
                  <a:pt x="11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821311" y="445105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804141" y="4451057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603" y="0"/>
                </a:moveTo>
                <a:lnTo>
                  <a:pt x="0" y="0"/>
                </a:lnTo>
                <a:lnTo>
                  <a:pt x="0" y="1320"/>
                </a:lnTo>
                <a:lnTo>
                  <a:pt x="6603" y="1320"/>
                </a:lnTo>
                <a:lnTo>
                  <a:pt x="6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88304" y="4451057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69813" y="445105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45" y="0"/>
                </a:moveTo>
                <a:lnTo>
                  <a:pt x="0" y="0"/>
                </a:lnTo>
                <a:lnTo>
                  <a:pt x="0" y="1320"/>
                </a:lnTo>
                <a:lnTo>
                  <a:pt x="9245" y="1320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56618" y="4451057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47219" y="445253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800" y="0"/>
                </a:moveTo>
                <a:lnTo>
                  <a:pt x="0" y="0"/>
                </a:lnTo>
                <a:lnTo>
                  <a:pt x="0" y="1587"/>
                </a:lnTo>
                <a:lnTo>
                  <a:pt x="800" y="1587"/>
                </a:lnTo>
                <a:lnTo>
                  <a:pt x="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38139" y="4451057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0" y="1320"/>
                </a:moveTo>
                <a:lnTo>
                  <a:pt x="5283" y="1320"/>
                </a:lnTo>
                <a:lnTo>
                  <a:pt x="5283" y="0"/>
                </a:lnTo>
                <a:lnTo>
                  <a:pt x="0" y="0"/>
                </a:lnTo>
                <a:lnTo>
                  <a:pt x="0" y="1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72453" y="4506514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384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47219" y="4505185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800" y="0"/>
                </a:moveTo>
                <a:lnTo>
                  <a:pt x="0" y="0"/>
                </a:lnTo>
                <a:lnTo>
                  <a:pt x="0" y="1587"/>
                </a:lnTo>
                <a:lnTo>
                  <a:pt x="800" y="1587"/>
                </a:lnTo>
                <a:lnTo>
                  <a:pt x="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38442" y="4506514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384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71831" y="4558017"/>
            <a:ext cx="6985" cy="4445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3949"/>
                </a:moveTo>
                <a:lnTo>
                  <a:pt x="6603" y="3949"/>
                </a:lnTo>
                <a:lnTo>
                  <a:pt x="6603" y="0"/>
                </a:lnTo>
                <a:lnTo>
                  <a:pt x="0" y="0"/>
                </a:lnTo>
                <a:lnTo>
                  <a:pt x="0" y="3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57315" y="4558017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7924" y="0"/>
                </a:moveTo>
                <a:lnTo>
                  <a:pt x="0" y="0"/>
                </a:lnTo>
                <a:lnTo>
                  <a:pt x="0" y="3949"/>
                </a:lnTo>
                <a:lnTo>
                  <a:pt x="7924" y="3949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340157" y="4558017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7924" y="0"/>
                </a:moveTo>
                <a:lnTo>
                  <a:pt x="0" y="0"/>
                </a:lnTo>
                <a:lnTo>
                  <a:pt x="0" y="3949"/>
                </a:lnTo>
                <a:lnTo>
                  <a:pt x="7924" y="3949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22999" y="455801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566" y="0"/>
                </a:moveTo>
                <a:lnTo>
                  <a:pt x="0" y="0"/>
                </a:lnTo>
                <a:lnTo>
                  <a:pt x="0" y="3949"/>
                </a:lnTo>
                <a:lnTo>
                  <a:pt x="10566" y="3949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08471" y="4558017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7924" y="0"/>
                </a:moveTo>
                <a:lnTo>
                  <a:pt x="0" y="0"/>
                </a:lnTo>
                <a:lnTo>
                  <a:pt x="0" y="3949"/>
                </a:lnTo>
                <a:lnTo>
                  <a:pt x="7924" y="3949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91313" y="4558017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9232" y="0"/>
                </a:moveTo>
                <a:lnTo>
                  <a:pt x="0" y="0"/>
                </a:lnTo>
                <a:lnTo>
                  <a:pt x="0" y="3949"/>
                </a:lnTo>
                <a:lnTo>
                  <a:pt x="9232" y="3949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76784" y="4558017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283" y="0"/>
                </a:moveTo>
                <a:lnTo>
                  <a:pt x="0" y="0"/>
                </a:lnTo>
                <a:lnTo>
                  <a:pt x="0" y="3949"/>
                </a:lnTo>
                <a:lnTo>
                  <a:pt x="5283" y="3949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58305" y="455801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566" y="0"/>
                </a:moveTo>
                <a:lnTo>
                  <a:pt x="0" y="0"/>
                </a:lnTo>
                <a:lnTo>
                  <a:pt x="0" y="3949"/>
                </a:lnTo>
                <a:lnTo>
                  <a:pt x="10566" y="3949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245097" y="4558017"/>
            <a:ext cx="6985" cy="4445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6591" y="0"/>
                </a:moveTo>
                <a:lnTo>
                  <a:pt x="0" y="0"/>
                </a:lnTo>
                <a:lnTo>
                  <a:pt x="0" y="3949"/>
                </a:lnTo>
                <a:lnTo>
                  <a:pt x="6591" y="3949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27927" y="4558017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7924" y="0"/>
                </a:moveTo>
                <a:lnTo>
                  <a:pt x="0" y="0"/>
                </a:lnTo>
                <a:lnTo>
                  <a:pt x="0" y="3949"/>
                </a:lnTo>
                <a:lnTo>
                  <a:pt x="7924" y="3949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10782" y="4558017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9232" y="0"/>
                </a:moveTo>
                <a:lnTo>
                  <a:pt x="0" y="0"/>
                </a:lnTo>
                <a:lnTo>
                  <a:pt x="0" y="3949"/>
                </a:lnTo>
                <a:lnTo>
                  <a:pt x="9232" y="3949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93612" y="455801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566" y="0"/>
                </a:moveTo>
                <a:lnTo>
                  <a:pt x="0" y="0"/>
                </a:lnTo>
                <a:lnTo>
                  <a:pt x="0" y="3949"/>
                </a:lnTo>
                <a:lnTo>
                  <a:pt x="10566" y="3949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179096" y="4558017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7924" y="0"/>
                </a:moveTo>
                <a:lnTo>
                  <a:pt x="0" y="0"/>
                </a:lnTo>
                <a:lnTo>
                  <a:pt x="0" y="3949"/>
                </a:lnTo>
                <a:lnTo>
                  <a:pt x="7924" y="3949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61925" y="4558017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9245" y="0"/>
                </a:moveTo>
                <a:lnTo>
                  <a:pt x="0" y="0"/>
                </a:lnTo>
                <a:lnTo>
                  <a:pt x="0" y="3949"/>
                </a:lnTo>
                <a:lnTo>
                  <a:pt x="9245" y="3949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146076" y="4558017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9232" y="0"/>
                </a:moveTo>
                <a:lnTo>
                  <a:pt x="0" y="0"/>
                </a:lnTo>
                <a:lnTo>
                  <a:pt x="0" y="3949"/>
                </a:lnTo>
                <a:lnTo>
                  <a:pt x="9232" y="3949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130239" y="4558017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9232" y="0"/>
                </a:moveTo>
                <a:lnTo>
                  <a:pt x="0" y="0"/>
                </a:lnTo>
                <a:lnTo>
                  <a:pt x="0" y="3949"/>
                </a:lnTo>
                <a:lnTo>
                  <a:pt x="9232" y="3949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114402" y="4558017"/>
            <a:ext cx="6985" cy="4445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6591" y="0"/>
                </a:moveTo>
                <a:lnTo>
                  <a:pt x="0" y="0"/>
                </a:lnTo>
                <a:lnTo>
                  <a:pt x="0" y="3949"/>
                </a:lnTo>
                <a:lnTo>
                  <a:pt x="6591" y="3949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97231" y="4558017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7924" y="0"/>
                </a:moveTo>
                <a:lnTo>
                  <a:pt x="0" y="0"/>
                </a:lnTo>
                <a:lnTo>
                  <a:pt x="0" y="3949"/>
                </a:lnTo>
                <a:lnTo>
                  <a:pt x="7924" y="3949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80074" y="4558017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9232" y="0"/>
                </a:moveTo>
                <a:lnTo>
                  <a:pt x="0" y="0"/>
                </a:lnTo>
                <a:lnTo>
                  <a:pt x="0" y="3949"/>
                </a:lnTo>
                <a:lnTo>
                  <a:pt x="9232" y="3949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64237" y="4558017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9232" y="0"/>
                </a:moveTo>
                <a:lnTo>
                  <a:pt x="0" y="0"/>
                </a:lnTo>
                <a:lnTo>
                  <a:pt x="0" y="3949"/>
                </a:lnTo>
                <a:lnTo>
                  <a:pt x="9232" y="3949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49708" y="4558017"/>
            <a:ext cx="6985" cy="4445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6603" y="0"/>
                </a:moveTo>
                <a:lnTo>
                  <a:pt x="0" y="0"/>
                </a:lnTo>
                <a:lnTo>
                  <a:pt x="0" y="3949"/>
                </a:lnTo>
                <a:lnTo>
                  <a:pt x="6603" y="3949"/>
                </a:lnTo>
                <a:lnTo>
                  <a:pt x="6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31217" y="455801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566" y="0"/>
                </a:moveTo>
                <a:lnTo>
                  <a:pt x="0" y="0"/>
                </a:lnTo>
                <a:lnTo>
                  <a:pt x="0" y="3949"/>
                </a:lnTo>
                <a:lnTo>
                  <a:pt x="10566" y="3949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16688" y="4558017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9245" y="0"/>
                </a:moveTo>
                <a:lnTo>
                  <a:pt x="0" y="0"/>
                </a:lnTo>
                <a:lnTo>
                  <a:pt x="0" y="3949"/>
                </a:lnTo>
                <a:lnTo>
                  <a:pt x="9245" y="3949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999543" y="4558017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9232" y="0"/>
                </a:moveTo>
                <a:lnTo>
                  <a:pt x="0" y="0"/>
                </a:lnTo>
                <a:lnTo>
                  <a:pt x="0" y="3949"/>
                </a:lnTo>
                <a:lnTo>
                  <a:pt x="9232" y="3949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85014" y="4558017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962" y="0"/>
                </a:moveTo>
                <a:lnTo>
                  <a:pt x="0" y="0"/>
                </a:lnTo>
                <a:lnTo>
                  <a:pt x="0" y="3949"/>
                </a:lnTo>
                <a:lnTo>
                  <a:pt x="3962" y="3949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66523" y="455801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566" y="0"/>
                </a:moveTo>
                <a:lnTo>
                  <a:pt x="0" y="0"/>
                </a:lnTo>
                <a:lnTo>
                  <a:pt x="0" y="3949"/>
                </a:lnTo>
                <a:lnTo>
                  <a:pt x="10566" y="3949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53328" y="4558017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7924" y="0"/>
                </a:moveTo>
                <a:lnTo>
                  <a:pt x="0" y="0"/>
                </a:lnTo>
                <a:lnTo>
                  <a:pt x="0" y="3949"/>
                </a:lnTo>
                <a:lnTo>
                  <a:pt x="7924" y="3949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934849" y="4558017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9245" y="0"/>
                </a:moveTo>
                <a:lnTo>
                  <a:pt x="0" y="0"/>
                </a:lnTo>
                <a:lnTo>
                  <a:pt x="0" y="3949"/>
                </a:lnTo>
                <a:lnTo>
                  <a:pt x="9245" y="3949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20333" y="4558017"/>
            <a:ext cx="6985" cy="4445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6591" y="0"/>
                </a:moveTo>
                <a:lnTo>
                  <a:pt x="0" y="0"/>
                </a:lnTo>
                <a:lnTo>
                  <a:pt x="0" y="3949"/>
                </a:lnTo>
                <a:lnTo>
                  <a:pt x="6591" y="3949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900521" y="4558017"/>
            <a:ext cx="12065" cy="4445"/>
          </a:xfrm>
          <a:custGeom>
            <a:avLst/>
            <a:gdLst/>
            <a:ahLst/>
            <a:cxnLst/>
            <a:rect l="l" t="t" r="r" b="b"/>
            <a:pathLst>
              <a:path w="12064" h="4445">
                <a:moveTo>
                  <a:pt x="11887" y="0"/>
                </a:moveTo>
                <a:lnTo>
                  <a:pt x="0" y="0"/>
                </a:lnTo>
                <a:lnTo>
                  <a:pt x="0" y="3949"/>
                </a:lnTo>
                <a:lnTo>
                  <a:pt x="11887" y="3949"/>
                </a:lnTo>
                <a:lnTo>
                  <a:pt x="11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86005" y="4558017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9232" y="0"/>
                </a:moveTo>
                <a:lnTo>
                  <a:pt x="0" y="0"/>
                </a:lnTo>
                <a:lnTo>
                  <a:pt x="0" y="3949"/>
                </a:lnTo>
                <a:lnTo>
                  <a:pt x="9232" y="3949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68835" y="455801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566" y="0"/>
                </a:moveTo>
                <a:lnTo>
                  <a:pt x="0" y="0"/>
                </a:lnTo>
                <a:lnTo>
                  <a:pt x="0" y="3949"/>
                </a:lnTo>
                <a:lnTo>
                  <a:pt x="10566" y="3949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52998" y="4558017"/>
            <a:ext cx="6985" cy="4445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6591" y="0"/>
                </a:moveTo>
                <a:lnTo>
                  <a:pt x="0" y="0"/>
                </a:lnTo>
                <a:lnTo>
                  <a:pt x="0" y="3949"/>
                </a:lnTo>
                <a:lnTo>
                  <a:pt x="6591" y="3949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35827" y="4558017"/>
            <a:ext cx="12065" cy="4445"/>
          </a:xfrm>
          <a:custGeom>
            <a:avLst/>
            <a:gdLst/>
            <a:ahLst/>
            <a:cxnLst/>
            <a:rect l="l" t="t" r="r" b="b"/>
            <a:pathLst>
              <a:path w="12064" h="4445">
                <a:moveTo>
                  <a:pt x="11887" y="0"/>
                </a:moveTo>
                <a:lnTo>
                  <a:pt x="0" y="0"/>
                </a:lnTo>
                <a:lnTo>
                  <a:pt x="0" y="3949"/>
                </a:lnTo>
                <a:lnTo>
                  <a:pt x="11887" y="3949"/>
                </a:lnTo>
                <a:lnTo>
                  <a:pt x="11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21311" y="4558017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9232" y="0"/>
                </a:moveTo>
                <a:lnTo>
                  <a:pt x="0" y="0"/>
                </a:lnTo>
                <a:lnTo>
                  <a:pt x="0" y="3949"/>
                </a:lnTo>
                <a:lnTo>
                  <a:pt x="9232" y="3949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04141" y="4558017"/>
            <a:ext cx="6985" cy="4445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6603" y="0"/>
                </a:moveTo>
                <a:lnTo>
                  <a:pt x="0" y="0"/>
                </a:lnTo>
                <a:lnTo>
                  <a:pt x="0" y="3949"/>
                </a:lnTo>
                <a:lnTo>
                  <a:pt x="6603" y="3949"/>
                </a:lnTo>
                <a:lnTo>
                  <a:pt x="6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88304" y="4558017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7924" y="0"/>
                </a:moveTo>
                <a:lnTo>
                  <a:pt x="0" y="0"/>
                </a:lnTo>
                <a:lnTo>
                  <a:pt x="0" y="3949"/>
                </a:lnTo>
                <a:lnTo>
                  <a:pt x="7924" y="3949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69813" y="4558017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9245" y="0"/>
                </a:moveTo>
                <a:lnTo>
                  <a:pt x="0" y="0"/>
                </a:lnTo>
                <a:lnTo>
                  <a:pt x="0" y="3949"/>
                </a:lnTo>
                <a:lnTo>
                  <a:pt x="9245" y="3949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56618" y="4558017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7924" y="0"/>
                </a:moveTo>
                <a:lnTo>
                  <a:pt x="0" y="0"/>
                </a:lnTo>
                <a:lnTo>
                  <a:pt x="0" y="3949"/>
                </a:lnTo>
                <a:lnTo>
                  <a:pt x="7924" y="3949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46051" y="4558004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320" y="0"/>
                </a:moveTo>
                <a:lnTo>
                  <a:pt x="0" y="0"/>
                </a:lnTo>
                <a:lnTo>
                  <a:pt x="0" y="2641"/>
                </a:lnTo>
                <a:lnTo>
                  <a:pt x="1320" y="2641"/>
                </a:lnTo>
                <a:lnTo>
                  <a:pt x="1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38139" y="4558017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0" y="3949"/>
                </a:moveTo>
                <a:lnTo>
                  <a:pt x="5283" y="3949"/>
                </a:lnTo>
                <a:lnTo>
                  <a:pt x="5283" y="0"/>
                </a:lnTo>
                <a:lnTo>
                  <a:pt x="0" y="0"/>
                </a:lnTo>
                <a:lnTo>
                  <a:pt x="0" y="3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71831" y="4610811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1320"/>
                </a:moveTo>
                <a:lnTo>
                  <a:pt x="6603" y="1320"/>
                </a:lnTo>
                <a:lnTo>
                  <a:pt x="6603" y="0"/>
                </a:lnTo>
                <a:lnTo>
                  <a:pt x="0" y="0"/>
                </a:lnTo>
                <a:lnTo>
                  <a:pt x="0" y="1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57315" y="4610811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40157" y="4610811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322999" y="4610811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308471" y="4610811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291313" y="461081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276784" y="4610811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5283" y="0"/>
                </a:moveTo>
                <a:lnTo>
                  <a:pt x="0" y="0"/>
                </a:lnTo>
                <a:lnTo>
                  <a:pt x="0" y="1320"/>
                </a:lnTo>
                <a:lnTo>
                  <a:pt x="5283" y="1320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258305" y="4610811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245097" y="4610811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591" y="0"/>
                </a:moveTo>
                <a:lnTo>
                  <a:pt x="0" y="0"/>
                </a:lnTo>
                <a:lnTo>
                  <a:pt x="0" y="1320"/>
                </a:lnTo>
                <a:lnTo>
                  <a:pt x="6591" y="1320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27927" y="4610811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210782" y="461081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193612" y="4610811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179096" y="4610811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161925" y="461081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45" y="0"/>
                </a:moveTo>
                <a:lnTo>
                  <a:pt x="0" y="0"/>
                </a:lnTo>
                <a:lnTo>
                  <a:pt x="0" y="1320"/>
                </a:lnTo>
                <a:lnTo>
                  <a:pt x="9245" y="1320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146076" y="461081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130239" y="461081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114402" y="4610811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591" y="0"/>
                </a:moveTo>
                <a:lnTo>
                  <a:pt x="0" y="0"/>
                </a:lnTo>
                <a:lnTo>
                  <a:pt x="0" y="1320"/>
                </a:lnTo>
                <a:lnTo>
                  <a:pt x="6591" y="1320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097231" y="4610811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080074" y="461081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064237" y="461081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49708" y="4610811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603" y="0"/>
                </a:moveTo>
                <a:lnTo>
                  <a:pt x="0" y="0"/>
                </a:lnTo>
                <a:lnTo>
                  <a:pt x="0" y="1320"/>
                </a:lnTo>
                <a:lnTo>
                  <a:pt x="6603" y="1320"/>
                </a:lnTo>
                <a:lnTo>
                  <a:pt x="6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031217" y="4610811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016688" y="461081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45" y="0"/>
                </a:moveTo>
                <a:lnTo>
                  <a:pt x="0" y="0"/>
                </a:lnTo>
                <a:lnTo>
                  <a:pt x="0" y="1320"/>
                </a:lnTo>
                <a:lnTo>
                  <a:pt x="9245" y="1320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999543" y="461081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985014" y="4610811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3962" y="0"/>
                </a:moveTo>
                <a:lnTo>
                  <a:pt x="0" y="0"/>
                </a:lnTo>
                <a:lnTo>
                  <a:pt x="0" y="1320"/>
                </a:lnTo>
                <a:lnTo>
                  <a:pt x="3962" y="1320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966523" y="4610811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953328" y="4610811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934849" y="461081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45" y="0"/>
                </a:moveTo>
                <a:lnTo>
                  <a:pt x="0" y="0"/>
                </a:lnTo>
                <a:lnTo>
                  <a:pt x="0" y="1320"/>
                </a:lnTo>
                <a:lnTo>
                  <a:pt x="9245" y="1320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920333" y="4610811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591" y="0"/>
                </a:moveTo>
                <a:lnTo>
                  <a:pt x="0" y="0"/>
                </a:lnTo>
                <a:lnTo>
                  <a:pt x="0" y="1320"/>
                </a:lnTo>
                <a:lnTo>
                  <a:pt x="6591" y="1320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900521" y="4610811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11887" y="0"/>
                </a:moveTo>
                <a:lnTo>
                  <a:pt x="0" y="0"/>
                </a:lnTo>
                <a:lnTo>
                  <a:pt x="0" y="1320"/>
                </a:lnTo>
                <a:lnTo>
                  <a:pt x="11887" y="1320"/>
                </a:lnTo>
                <a:lnTo>
                  <a:pt x="11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886005" y="461081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868835" y="4610811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852998" y="4610811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591" y="0"/>
                </a:moveTo>
                <a:lnTo>
                  <a:pt x="0" y="0"/>
                </a:lnTo>
                <a:lnTo>
                  <a:pt x="0" y="1320"/>
                </a:lnTo>
                <a:lnTo>
                  <a:pt x="6591" y="1320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835827" y="4610811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11887" y="0"/>
                </a:moveTo>
                <a:lnTo>
                  <a:pt x="0" y="0"/>
                </a:lnTo>
                <a:lnTo>
                  <a:pt x="0" y="1320"/>
                </a:lnTo>
                <a:lnTo>
                  <a:pt x="11887" y="1320"/>
                </a:lnTo>
                <a:lnTo>
                  <a:pt x="11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821311" y="461081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804141" y="4610811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603" y="0"/>
                </a:moveTo>
                <a:lnTo>
                  <a:pt x="0" y="0"/>
                </a:lnTo>
                <a:lnTo>
                  <a:pt x="0" y="1320"/>
                </a:lnTo>
                <a:lnTo>
                  <a:pt x="6603" y="1320"/>
                </a:lnTo>
                <a:lnTo>
                  <a:pt x="6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788304" y="4610811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769813" y="461081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45" y="0"/>
                </a:moveTo>
                <a:lnTo>
                  <a:pt x="0" y="0"/>
                </a:lnTo>
                <a:lnTo>
                  <a:pt x="0" y="1320"/>
                </a:lnTo>
                <a:lnTo>
                  <a:pt x="9245" y="1320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756618" y="4610811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747219" y="461129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800" y="0"/>
                </a:moveTo>
                <a:lnTo>
                  <a:pt x="0" y="0"/>
                </a:lnTo>
                <a:lnTo>
                  <a:pt x="0" y="1600"/>
                </a:lnTo>
                <a:lnTo>
                  <a:pt x="800" y="1600"/>
                </a:lnTo>
                <a:lnTo>
                  <a:pt x="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738139" y="4610811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0" y="1320"/>
                </a:moveTo>
                <a:lnTo>
                  <a:pt x="5283" y="1320"/>
                </a:lnTo>
                <a:lnTo>
                  <a:pt x="5283" y="0"/>
                </a:lnTo>
                <a:lnTo>
                  <a:pt x="0" y="0"/>
                </a:lnTo>
                <a:lnTo>
                  <a:pt x="0" y="1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371831" y="4664938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1320"/>
                </a:moveTo>
                <a:lnTo>
                  <a:pt x="6603" y="1320"/>
                </a:lnTo>
                <a:lnTo>
                  <a:pt x="6603" y="0"/>
                </a:lnTo>
                <a:lnTo>
                  <a:pt x="0" y="0"/>
                </a:lnTo>
                <a:lnTo>
                  <a:pt x="0" y="1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746750" y="4664176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117" y="0"/>
                </a:moveTo>
                <a:lnTo>
                  <a:pt x="0" y="0"/>
                </a:lnTo>
                <a:lnTo>
                  <a:pt x="0" y="2222"/>
                </a:lnTo>
                <a:lnTo>
                  <a:pt x="1117" y="2222"/>
                </a:lnTo>
                <a:lnTo>
                  <a:pt x="1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57315" y="4664938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340157" y="4664938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322999" y="4664938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308471" y="4664938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291313" y="46649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276784" y="4664938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5283" y="0"/>
                </a:moveTo>
                <a:lnTo>
                  <a:pt x="0" y="0"/>
                </a:lnTo>
                <a:lnTo>
                  <a:pt x="0" y="1320"/>
                </a:lnTo>
                <a:lnTo>
                  <a:pt x="5283" y="1320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258305" y="4664938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45097" y="4664938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591" y="0"/>
                </a:moveTo>
                <a:lnTo>
                  <a:pt x="0" y="0"/>
                </a:lnTo>
                <a:lnTo>
                  <a:pt x="0" y="1320"/>
                </a:lnTo>
                <a:lnTo>
                  <a:pt x="6591" y="1320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227927" y="4664938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210782" y="46649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193612" y="4664938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179096" y="4664938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161925" y="46649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45" y="0"/>
                </a:moveTo>
                <a:lnTo>
                  <a:pt x="0" y="0"/>
                </a:lnTo>
                <a:lnTo>
                  <a:pt x="0" y="1320"/>
                </a:lnTo>
                <a:lnTo>
                  <a:pt x="9245" y="1320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146076" y="46649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130239" y="46649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14402" y="4664938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591" y="0"/>
                </a:moveTo>
                <a:lnTo>
                  <a:pt x="0" y="0"/>
                </a:lnTo>
                <a:lnTo>
                  <a:pt x="0" y="1320"/>
                </a:lnTo>
                <a:lnTo>
                  <a:pt x="6591" y="1320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097231" y="4664938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080074" y="46649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064237" y="46649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049708" y="4664938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603" y="0"/>
                </a:moveTo>
                <a:lnTo>
                  <a:pt x="0" y="0"/>
                </a:lnTo>
                <a:lnTo>
                  <a:pt x="0" y="1320"/>
                </a:lnTo>
                <a:lnTo>
                  <a:pt x="6603" y="1320"/>
                </a:lnTo>
                <a:lnTo>
                  <a:pt x="6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031217" y="4664938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016688" y="46649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45" y="0"/>
                </a:moveTo>
                <a:lnTo>
                  <a:pt x="0" y="0"/>
                </a:lnTo>
                <a:lnTo>
                  <a:pt x="0" y="1320"/>
                </a:lnTo>
                <a:lnTo>
                  <a:pt x="9245" y="1320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999543" y="46649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985014" y="4664938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3962" y="0"/>
                </a:moveTo>
                <a:lnTo>
                  <a:pt x="0" y="0"/>
                </a:lnTo>
                <a:lnTo>
                  <a:pt x="0" y="1320"/>
                </a:lnTo>
                <a:lnTo>
                  <a:pt x="3962" y="1320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966523" y="4664938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953328" y="4664938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934849" y="46649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45" y="0"/>
                </a:moveTo>
                <a:lnTo>
                  <a:pt x="0" y="0"/>
                </a:lnTo>
                <a:lnTo>
                  <a:pt x="0" y="1320"/>
                </a:lnTo>
                <a:lnTo>
                  <a:pt x="9245" y="1320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920333" y="4664938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591" y="0"/>
                </a:moveTo>
                <a:lnTo>
                  <a:pt x="0" y="0"/>
                </a:lnTo>
                <a:lnTo>
                  <a:pt x="0" y="1320"/>
                </a:lnTo>
                <a:lnTo>
                  <a:pt x="6591" y="1320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900521" y="4664938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11887" y="0"/>
                </a:moveTo>
                <a:lnTo>
                  <a:pt x="0" y="0"/>
                </a:lnTo>
                <a:lnTo>
                  <a:pt x="0" y="1320"/>
                </a:lnTo>
                <a:lnTo>
                  <a:pt x="11887" y="1320"/>
                </a:lnTo>
                <a:lnTo>
                  <a:pt x="11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886005" y="46649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868835" y="4664938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52998" y="4664938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591" y="0"/>
                </a:moveTo>
                <a:lnTo>
                  <a:pt x="0" y="0"/>
                </a:lnTo>
                <a:lnTo>
                  <a:pt x="0" y="1320"/>
                </a:lnTo>
                <a:lnTo>
                  <a:pt x="6591" y="1320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835827" y="4664938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11887" y="0"/>
                </a:moveTo>
                <a:lnTo>
                  <a:pt x="0" y="0"/>
                </a:lnTo>
                <a:lnTo>
                  <a:pt x="0" y="1320"/>
                </a:lnTo>
                <a:lnTo>
                  <a:pt x="11887" y="1320"/>
                </a:lnTo>
                <a:lnTo>
                  <a:pt x="11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821311" y="46649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804141" y="4664938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603" y="0"/>
                </a:moveTo>
                <a:lnTo>
                  <a:pt x="0" y="0"/>
                </a:lnTo>
                <a:lnTo>
                  <a:pt x="0" y="1320"/>
                </a:lnTo>
                <a:lnTo>
                  <a:pt x="6603" y="1320"/>
                </a:lnTo>
                <a:lnTo>
                  <a:pt x="6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788304" y="4664938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769813" y="46649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45" y="0"/>
                </a:moveTo>
                <a:lnTo>
                  <a:pt x="0" y="0"/>
                </a:lnTo>
                <a:lnTo>
                  <a:pt x="0" y="1320"/>
                </a:lnTo>
                <a:lnTo>
                  <a:pt x="9245" y="1320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756618" y="4664938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738139" y="4664938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0" y="1320"/>
                </a:moveTo>
                <a:lnTo>
                  <a:pt x="5283" y="1320"/>
                </a:lnTo>
                <a:lnTo>
                  <a:pt x="5283" y="0"/>
                </a:lnTo>
                <a:lnTo>
                  <a:pt x="0" y="0"/>
                </a:lnTo>
                <a:lnTo>
                  <a:pt x="0" y="1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371831" y="4717745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1320"/>
                </a:moveTo>
                <a:lnTo>
                  <a:pt x="6603" y="1320"/>
                </a:lnTo>
                <a:lnTo>
                  <a:pt x="6603" y="0"/>
                </a:lnTo>
                <a:lnTo>
                  <a:pt x="0" y="0"/>
                </a:lnTo>
                <a:lnTo>
                  <a:pt x="0" y="1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47219" y="4717415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800" y="0"/>
                </a:moveTo>
                <a:lnTo>
                  <a:pt x="0" y="0"/>
                </a:lnTo>
                <a:lnTo>
                  <a:pt x="0" y="1600"/>
                </a:lnTo>
                <a:lnTo>
                  <a:pt x="800" y="1600"/>
                </a:lnTo>
                <a:lnTo>
                  <a:pt x="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357315" y="4717745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340157" y="4717745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322999" y="4717745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308471" y="4717745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291313" y="471774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276784" y="4717745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5283" y="0"/>
                </a:moveTo>
                <a:lnTo>
                  <a:pt x="0" y="0"/>
                </a:lnTo>
                <a:lnTo>
                  <a:pt x="0" y="1320"/>
                </a:lnTo>
                <a:lnTo>
                  <a:pt x="5283" y="1320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58305" y="4717745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245097" y="4717745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591" y="0"/>
                </a:moveTo>
                <a:lnTo>
                  <a:pt x="0" y="0"/>
                </a:lnTo>
                <a:lnTo>
                  <a:pt x="0" y="1320"/>
                </a:lnTo>
                <a:lnTo>
                  <a:pt x="6591" y="1320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227927" y="4717745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210782" y="471774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193612" y="4717745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179096" y="4717745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161925" y="471774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45" y="0"/>
                </a:moveTo>
                <a:lnTo>
                  <a:pt x="0" y="0"/>
                </a:lnTo>
                <a:lnTo>
                  <a:pt x="0" y="1320"/>
                </a:lnTo>
                <a:lnTo>
                  <a:pt x="9245" y="1320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146076" y="471774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130239" y="471774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114402" y="4717745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591" y="0"/>
                </a:moveTo>
                <a:lnTo>
                  <a:pt x="0" y="0"/>
                </a:lnTo>
                <a:lnTo>
                  <a:pt x="0" y="1320"/>
                </a:lnTo>
                <a:lnTo>
                  <a:pt x="6591" y="1320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097231" y="4717745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080074" y="471774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064237" y="471774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049708" y="4717745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603" y="0"/>
                </a:moveTo>
                <a:lnTo>
                  <a:pt x="0" y="0"/>
                </a:lnTo>
                <a:lnTo>
                  <a:pt x="0" y="1320"/>
                </a:lnTo>
                <a:lnTo>
                  <a:pt x="6603" y="1320"/>
                </a:lnTo>
                <a:lnTo>
                  <a:pt x="6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031217" y="4717745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016688" y="471774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45" y="0"/>
                </a:moveTo>
                <a:lnTo>
                  <a:pt x="0" y="0"/>
                </a:lnTo>
                <a:lnTo>
                  <a:pt x="0" y="1320"/>
                </a:lnTo>
                <a:lnTo>
                  <a:pt x="9245" y="1320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999543" y="471774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985014" y="4717745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3962" y="0"/>
                </a:moveTo>
                <a:lnTo>
                  <a:pt x="0" y="0"/>
                </a:lnTo>
                <a:lnTo>
                  <a:pt x="0" y="1320"/>
                </a:lnTo>
                <a:lnTo>
                  <a:pt x="3962" y="1320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966523" y="4717745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953328" y="4717745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934849" y="471774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45" y="0"/>
                </a:moveTo>
                <a:lnTo>
                  <a:pt x="0" y="0"/>
                </a:lnTo>
                <a:lnTo>
                  <a:pt x="0" y="1320"/>
                </a:lnTo>
                <a:lnTo>
                  <a:pt x="9245" y="1320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920333" y="4717745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591" y="0"/>
                </a:moveTo>
                <a:lnTo>
                  <a:pt x="0" y="0"/>
                </a:lnTo>
                <a:lnTo>
                  <a:pt x="0" y="1320"/>
                </a:lnTo>
                <a:lnTo>
                  <a:pt x="6591" y="1320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900521" y="4717745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11887" y="0"/>
                </a:moveTo>
                <a:lnTo>
                  <a:pt x="0" y="0"/>
                </a:lnTo>
                <a:lnTo>
                  <a:pt x="0" y="1320"/>
                </a:lnTo>
                <a:lnTo>
                  <a:pt x="11887" y="1320"/>
                </a:lnTo>
                <a:lnTo>
                  <a:pt x="11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886005" y="471774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868835" y="4717745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66" y="0"/>
                </a:moveTo>
                <a:lnTo>
                  <a:pt x="0" y="0"/>
                </a:lnTo>
                <a:lnTo>
                  <a:pt x="0" y="1320"/>
                </a:lnTo>
                <a:lnTo>
                  <a:pt x="10566" y="1320"/>
                </a:lnTo>
                <a:lnTo>
                  <a:pt x="1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852998" y="4717745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591" y="0"/>
                </a:moveTo>
                <a:lnTo>
                  <a:pt x="0" y="0"/>
                </a:lnTo>
                <a:lnTo>
                  <a:pt x="0" y="1320"/>
                </a:lnTo>
                <a:lnTo>
                  <a:pt x="6591" y="1320"/>
                </a:lnTo>
                <a:lnTo>
                  <a:pt x="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835827" y="4717745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11887" y="0"/>
                </a:moveTo>
                <a:lnTo>
                  <a:pt x="0" y="0"/>
                </a:lnTo>
                <a:lnTo>
                  <a:pt x="0" y="1320"/>
                </a:lnTo>
                <a:lnTo>
                  <a:pt x="11887" y="1320"/>
                </a:lnTo>
                <a:lnTo>
                  <a:pt x="11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821311" y="471774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32" y="0"/>
                </a:moveTo>
                <a:lnTo>
                  <a:pt x="0" y="0"/>
                </a:lnTo>
                <a:lnTo>
                  <a:pt x="0" y="1320"/>
                </a:lnTo>
                <a:lnTo>
                  <a:pt x="9232" y="1320"/>
                </a:lnTo>
                <a:lnTo>
                  <a:pt x="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804141" y="4717745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603" y="0"/>
                </a:moveTo>
                <a:lnTo>
                  <a:pt x="0" y="0"/>
                </a:lnTo>
                <a:lnTo>
                  <a:pt x="0" y="1320"/>
                </a:lnTo>
                <a:lnTo>
                  <a:pt x="6603" y="1320"/>
                </a:lnTo>
                <a:lnTo>
                  <a:pt x="6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788304" y="4717745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769813" y="471774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45" y="0"/>
                </a:moveTo>
                <a:lnTo>
                  <a:pt x="0" y="0"/>
                </a:lnTo>
                <a:lnTo>
                  <a:pt x="0" y="1320"/>
                </a:lnTo>
                <a:lnTo>
                  <a:pt x="9245" y="1320"/>
                </a:lnTo>
                <a:lnTo>
                  <a:pt x="9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756618" y="4717745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924" y="0"/>
                </a:moveTo>
                <a:lnTo>
                  <a:pt x="0" y="0"/>
                </a:lnTo>
                <a:lnTo>
                  <a:pt x="0" y="1320"/>
                </a:lnTo>
                <a:lnTo>
                  <a:pt x="7924" y="1320"/>
                </a:lnTo>
                <a:lnTo>
                  <a:pt x="7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738139" y="4717745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0" y="1320"/>
                </a:moveTo>
                <a:lnTo>
                  <a:pt x="5283" y="1320"/>
                </a:lnTo>
                <a:lnTo>
                  <a:pt x="5283" y="0"/>
                </a:lnTo>
                <a:lnTo>
                  <a:pt x="0" y="0"/>
                </a:lnTo>
                <a:lnTo>
                  <a:pt x="0" y="1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907125" y="441674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20"/>
                </a:moveTo>
                <a:lnTo>
                  <a:pt x="2641" y="1320"/>
                </a:lnTo>
                <a:lnTo>
                  <a:pt x="2641" y="0"/>
                </a:lnTo>
                <a:lnTo>
                  <a:pt x="0" y="0"/>
                </a:lnTo>
                <a:lnTo>
                  <a:pt x="0" y="1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907125" y="4425975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5283" y="0"/>
                </a:moveTo>
                <a:lnTo>
                  <a:pt x="0" y="0"/>
                </a:lnTo>
                <a:lnTo>
                  <a:pt x="0" y="10566"/>
                </a:lnTo>
                <a:lnTo>
                  <a:pt x="5283" y="10566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907125" y="4444453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5283" y="0"/>
                </a:moveTo>
                <a:lnTo>
                  <a:pt x="0" y="0"/>
                </a:lnTo>
                <a:lnTo>
                  <a:pt x="0" y="7924"/>
                </a:lnTo>
                <a:lnTo>
                  <a:pt x="5283" y="7924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907125" y="4461624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5283" y="0"/>
                </a:moveTo>
                <a:lnTo>
                  <a:pt x="0" y="0"/>
                </a:lnTo>
                <a:lnTo>
                  <a:pt x="0" y="7924"/>
                </a:lnTo>
                <a:lnTo>
                  <a:pt x="5283" y="7924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907125" y="4477461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5283" y="0"/>
                </a:moveTo>
                <a:lnTo>
                  <a:pt x="0" y="0"/>
                </a:lnTo>
                <a:lnTo>
                  <a:pt x="0" y="10566"/>
                </a:lnTo>
                <a:lnTo>
                  <a:pt x="5283" y="10566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907125" y="4497273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5283" y="0"/>
                </a:moveTo>
                <a:lnTo>
                  <a:pt x="0" y="0"/>
                </a:lnTo>
                <a:lnTo>
                  <a:pt x="0" y="7924"/>
                </a:lnTo>
                <a:lnTo>
                  <a:pt x="5283" y="7924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907125" y="4511789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5283" y="0"/>
                </a:moveTo>
                <a:lnTo>
                  <a:pt x="0" y="0"/>
                </a:lnTo>
                <a:lnTo>
                  <a:pt x="0" y="7924"/>
                </a:lnTo>
                <a:lnTo>
                  <a:pt x="5283" y="7924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907125" y="4530280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5283" y="0"/>
                </a:moveTo>
                <a:lnTo>
                  <a:pt x="0" y="0"/>
                </a:lnTo>
                <a:lnTo>
                  <a:pt x="0" y="7924"/>
                </a:lnTo>
                <a:lnTo>
                  <a:pt x="5283" y="7924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907125" y="4547450"/>
            <a:ext cx="5715" cy="6985"/>
          </a:xfrm>
          <a:custGeom>
            <a:avLst/>
            <a:gdLst/>
            <a:ahLst/>
            <a:cxnLst/>
            <a:rect l="l" t="t" r="r" b="b"/>
            <a:pathLst>
              <a:path w="5714" h="6985">
                <a:moveTo>
                  <a:pt x="5283" y="0"/>
                </a:moveTo>
                <a:lnTo>
                  <a:pt x="0" y="0"/>
                </a:lnTo>
                <a:lnTo>
                  <a:pt x="0" y="6591"/>
                </a:lnTo>
                <a:lnTo>
                  <a:pt x="5283" y="6591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907125" y="4563287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5283" y="0"/>
                </a:moveTo>
                <a:lnTo>
                  <a:pt x="0" y="0"/>
                </a:lnTo>
                <a:lnTo>
                  <a:pt x="0" y="7924"/>
                </a:lnTo>
                <a:lnTo>
                  <a:pt x="5283" y="7924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907125" y="4579137"/>
            <a:ext cx="5715" cy="9525"/>
          </a:xfrm>
          <a:custGeom>
            <a:avLst/>
            <a:gdLst/>
            <a:ahLst/>
            <a:cxnLst/>
            <a:rect l="l" t="t" r="r" b="b"/>
            <a:pathLst>
              <a:path w="5714" h="9525">
                <a:moveTo>
                  <a:pt x="5283" y="0"/>
                </a:moveTo>
                <a:lnTo>
                  <a:pt x="0" y="0"/>
                </a:lnTo>
                <a:lnTo>
                  <a:pt x="0" y="9232"/>
                </a:lnTo>
                <a:lnTo>
                  <a:pt x="5283" y="9232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907125" y="4597603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5283" y="0"/>
                </a:moveTo>
                <a:lnTo>
                  <a:pt x="0" y="0"/>
                </a:lnTo>
                <a:lnTo>
                  <a:pt x="0" y="7924"/>
                </a:lnTo>
                <a:lnTo>
                  <a:pt x="5283" y="7924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907125" y="4612119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5283" y="0"/>
                </a:moveTo>
                <a:lnTo>
                  <a:pt x="0" y="0"/>
                </a:lnTo>
                <a:lnTo>
                  <a:pt x="0" y="10579"/>
                </a:lnTo>
                <a:lnTo>
                  <a:pt x="5283" y="10579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907125" y="4630623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5283" y="0"/>
                </a:moveTo>
                <a:lnTo>
                  <a:pt x="0" y="0"/>
                </a:lnTo>
                <a:lnTo>
                  <a:pt x="0" y="10566"/>
                </a:lnTo>
                <a:lnTo>
                  <a:pt x="5283" y="10566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907125" y="4649101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5283" y="0"/>
                </a:moveTo>
                <a:lnTo>
                  <a:pt x="0" y="0"/>
                </a:lnTo>
                <a:lnTo>
                  <a:pt x="0" y="7924"/>
                </a:lnTo>
                <a:lnTo>
                  <a:pt x="5283" y="7924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907125" y="4664938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5283" y="0"/>
                </a:moveTo>
                <a:lnTo>
                  <a:pt x="0" y="0"/>
                </a:lnTo>
                <a:lnTo>
                  <a:pt x="0" y="7924"/>
                </a:lnTo>
                <a:lnTo>
                  <a:pt x="5283" y="7924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907125" y="4682109"/>
            <a:ext cx="5715" cy="9525"/>
          </a:xfrm>
          <a:custGeom>
            <a:avLst/>
            <a:gdLst/>
            <a:ahLst/>
            <a:cxnLst/>
            <a:rect l="l" t="t" r="r" b="b"/>
            <a:pathLst>
              <a:path w="5714" h="9525">
                <a:moveTo>
                  <a:pt x="5283" y="0"/>
                </a:moveTo>
                <a:lnTo>
                  <a:pt x="0" y="0"/>
                </a:lnTo>
                <a:lnTo>
                  <a:pt x="0" y="9245"/>
                </a:lnTo>
                <a:lnTo>
                  <a:pt x="5283" y="9245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907125" y="4699266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5283" y="0"/>
                </a:moveTo>
                <a:lnTo>
                  <a:pt x="0" y="0"/>
                </a:lnTo>
                <a:lnTo>
                  <a:pt x="0" y="7924"/>
                </a:lnTo>
                <a:lnTo>
                  <a:pt x="5283" y="7924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907125" y="4715116"/>
            <a:ext cx="5715" cy="9525"/>
          </a:xfrm>
          <a:custGeom>
            <a:avLst/>
            <a:gdLst/>
            <a:ahLst/>
            <a:cxnLst/>
            <a:rect l="l" t="t" r="r" b="b"/>
            <a:pathLst>
              <a:path w="5714" h="9525">
                <a:moveTo>
                  <a:pt x="5283" y="0"/>
                </a:moveTo>
                <a:lnTo>
                  <a:pt x="0" y="0"/>
                </a:lnTo>
                <a:lnTo>
                  <a:pt x="0" y="9232"/>
                </a:lnTo>
                <a:lnTo>
                  <a:pt x="5283" y="9232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907125" y="473359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5283" y="0"/>
                </a:moveTo>
                <a:lnTo>
                  <a:pt x="0" y="0"/>
                </a:lnTo>
                <a:lnTo>
                  <a:pt x="0" y="5283"/>
                </a:lnTo>
                <a:lnTo>
                  <a:pt x="5283" y="5283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907125" y="4741507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0" y="7924"/>
                </a:moveTo>
                <a:lnTo>
                  <a:pt x="5283" y="7924"/>
                </a:lnTo>
                <a:lnTo>
                  <a:pt x="5283" y="0"/>
                </a:lnTo>
                <a:lnTo>
                  <a:pt x="0" y="0"/>
                </a:lnTo>
                <a:lnTo>
                  <a:pt x="0" y="79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993765" y="4416044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235"/>
                </a:moveTo>
                <a:lnTo>
                  <a:pt x="1117" y="2235"/>
                </a:lnTo>
                <a:lnTo>
                  <a:pt x="1117" y="0"/>
                </a:lnTo>
                <a:lnTo>
                  <a:pt x="0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992926" y="4425975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2641" y="0"/>
                </a:moveTo>
                <a:lnTo>
                  <a:pt x="0" y="0"/>
                </a:lnTo>
                <a:lnTo>
                  <a:pt x="0" y="10566"/>
                </a:lnTo>
                <a:lnTo>
                  <a:pt x="2641" y="10566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992926" y="4444453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992926" y="4461624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992926" y="4477461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2641" y="0"/>
                </a:moveTo>
                <a:lnTo>
                  <a:pt x="0" y="0"/>
                </a:lnTo>
                <a:lnTo>
                  <a:pt x="0" y="10566"/>
                </a:lnTo>
                <a:lnTo>
                  <a:pt x="2641" y="10566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992926" y="4497273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992926" y="4511789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992926" y="4530280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992926" y="4547450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2641" y="0"/>
                </a:moveTo>
                <a:lnTo>
                  <a:pt x="0" y="0"/>
                </a:lnTo>
                <a:lnTo>
                  <a:pt x="0" y="6591"/>
                </a:lnTo>
                <a:lnTo>
                  <a:pt x="2641" y="6591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992926" y="4563287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992926" y="4579137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2641" y="0"/>
                </a:moveTo>
                <a:lnTo>
                  <a:pt x="0" y="0"/>
                </a:lnTo>
                <a:lnTo>
                  <a:pt x="0" y="9232"/>
                </a:lnTo>
                <a:lnTo>
                  <a:pt x="2641" y="9232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992926" y="4597603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992926" y="4612119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2641" y="0"/>
                </a:moveTo>
                <a:lnTo>
                  <a:pt x="0" y="0"/>
                </a:lnTo>
                <a:lnTo>
                  <a:pt x="0" y="10579"/>
                </a:lnTo>
                <a:lnTo>
                  <a:pt x="2641" y="10579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992926" y="4630623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2641" y="0"/>
                </a:moveTo>
                <a:lnTo>
                  <a:pt x="0" y="0"/>
                </a:lnTo>
                <a:lnTo>
                  <a:pt x="0" y="10566"/>
                </a:lnTo>
                <a:lnTo>
                  <a:pt x="2641" y="10566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992926" y="4649101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992926" y="4664938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992926" y="4682109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2641" y="0"/>
                </a:moveTo>
                <a:lnTo>
                  <a:pt x="0" y="0"/>
                </a:lnTo>
                <a:lnTo>
                  <a:pt x="0" y="9245"/>
                </a:lnTo>
                <a:lnTo>
                  <a:pt x="2641" y="9245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992926" y="4699266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992926" y="4715116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2641" y="0"/>
                </a:moveTo>
                <a:lnTo>
                  <a:pt x="0" y="0"/>
                </a:lnTo>
                <a:lnTo>
                  <a:pt x="0" y="9232"/>
                </a:lnTo>
                <a:lnTo>
                  <a:pt x="2641" y="9232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992926" y="4733594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2641" y="0"/>
                </a:moveTo>
                <a:lnTo>
                  <a:pt x="0" y="0"/>
                </a:lnTo>
                <a:lnTo>
                  <a:pt x="0" y="5283"/>
                </a:lnTo>
                <a:lnTo>
                  <a:pt x="2641" y="5283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992926" y="4741507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0" y="7924"/>
                </a:moveTo>
                <a:lnTo>
                  <a:pt x="2641" y="7924"/>
                </a:lnTo>
                <a:lnTo>
                  <a:pt x="2641" y="0"/>
                </a:lnTo>
                <a:lnTo>
                  <a:pt x="0" y="0"/>
                </a:lnTo>
                <a:lnTo>
                  <a:pt x="0" y="79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078334" y="4416044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2235"/>
                </a:moveTo>
                <a:lnTo>
                  <a:pt x="2222" y="2235"/>
                </a:lnTo>
                <a:lnTo>
                  <a:pt x="2222" y="0"/>
                </a:lnTo>
                <a:lnTo>
                  <a:pt x="0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077432" y="4425975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2641" y="0"/>
                </a:moveTo>
                <a:lnTo>
                  <a:pt x="0" y="0"/>
                </a:lnTo>
                <a:lnTo>
                  <a:pt x="0" y="10566"/>
                </a:lnTo>
                <a:lnTo>
                  <a:pt x="2641" y="10566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077432" y="4444453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077432" y="4461624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077432" y="4477461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2641" y="0"/>
                </a:moveTo>
                <a:lnTo>
                  <a:pt x="0" y="0"/>
                </a:lnTo>
                <a:lnTo>
                  <a:pt x="0" y="10566"/>
                </a:lnTo>
                <a:lnTo>
                  <a:pt x="2641" y="10566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077432" y="4497273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077432" y="4511789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077432" y="4530280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077432" y="4547450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2641" y="0"/>
                </a:moveTo>
                <a:lnTo>
                  <a:pt x="0" y="0"/>
                </a:lnTo>
                <a:lnTo>
                  <a:pt x="0" y="6591"/>
                </a:lnTo>
                <a:lnTo>
                  <a:pt x="2641" y="6591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077432" y="4563287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077432" y="4579137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2641" y="0"/>
                </a:moveTo>
                <a:lnTo>
                  <a:pt x="0" y="0"/>
                </a:lnTo>
                <a:lnTo>
                  <a:pt x="0" y="9232"/>
                </a:lnTo>
                <a:lnTo>
                  <a:pt x="2641" y="9232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077432" y="4597603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077432" y="4612119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2641" y="0"/>
                </a:moveTo>
                <a:lnTo>
                  <a:pt x="0" y="0"/>
                </a:lnTo>
                <a:lnTo>
                  <a:pt x="0" y="10579"/>
                </a:lnTo>
                <a:lnTo>
                  <a:pt x="2641" y="10579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077432" y="4630623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2641" y="0"/>
                </a:moveTo>
                <a:lnTo>
                  <a:pt x="0" y="0"/>
                </a:lnTo>
                <a:lnTo>
                  <a:pt x="0" y="10566"/>
                </a:lnTo>
                <a:lnTo>
                  <a:pt x="2641" y="10566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077432" y="4649101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077432" y="4664938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077432" y="4682109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2641" y="0"/>
                </a:moveTo>
                <a:lnTo>
                  <a:pt x="0" y="0"/>
                </a:lnTo>
                <a:lnTo>
                  <a:pt x="0" y="9245"/>
                </a:lnTo>
                <a:lnTo>
                  <a:pt x="2641" y="9245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077432" y="4699266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641" y="0"/>
                </a:moveTo>
                <a:lnTo>
                  <a:pt x="0" y="0"/>
                </a:lnTo>
                <a:lnTo>
                  <a:pt x="0" y="7924"/>
                </a:lnTo>
                <a:lnTo>
                  <a:pt x="2641" y="7924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077432" y="4715116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2641" y="0"/>
                </a:moveTo>
                <a:lnTo>
                  <a:pt x="0" y="0"/>
                </a:lnTo>
                <a:lnTo>
                  <a:pt x="0" y="9232"/>
                </a:lnTo>
                <a:lnTo>
                  <a:pt x="2641" y="9232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077432" y="4733594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2641" y="0"/>
                </a:moveTo>
                <a:lnTo>
                  <a:pt x="0" y="0"/>
                </a:lnTo>
                <a:lnTo>
                  <a:pt x="0" y="5283"/>
                </a:lnTo>
                <a:lnTo>
                  <a:pt x="2641" y="5283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077432" y="4741507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0" y="7924"/>
                </a:moveTo>
                <a:lnTo>
                  <a:pt x="2641" y="7924"/>
                </a:lnTo>
                <a:lnTo>
                  <a:pt x="2641" y="0"/>
                </a:lnTo>
                <a:lnTo>
                  <a:pt x="0" y="0"/>
                </a:lnTo>
                <a:lnTo>
                  <a:pt x="0" y="79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165126" y="4416044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235"/>
                </a:moveTo>
                <a:lnTo>
                  <a:pt x="1104" y="2235"/>
                </a:lnTo>
                <a:lnTo>
                  <a:pt x="1104" y="0"/>
                </a:lnTo>
                <a:lnTo>
                  <a:pt x="0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164564" y="4426749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8978"/>
                </a:moveTo>
                <a:lnTo>
                  <a:pt x="0" y="0"/>
                </a:lnTo>
              </a:path>
              <a:path h="313054">
                <a:moveTo>
                  <a:pt x="0" y="26936"/>
                </a:moveTo>
                <a:lnTo>
                  <a:pt x="0" y="17957"/>
                </a:lnTo>
              </a:path>
              <a:path h="313054">
                <a:moveTo>
                  <a:pt x="0" y="43103"/>
                </a:moveTo>
                <a:lnTo>
                  <a:pt x="0" y="34124"/>
                </a:lnTo>
              </a:path>
              <a:path h="313054">
                <a:moveTo>
                  <a:pt x="0" y="61061"/>
                </a:moveTo>
                <a:lnTo>
                  <a:pt x="0" y="52082"/>
                </a:lnTo>
              </a:path>
              <a:path h="313054">
                <a:moveTo>
                  <a:pt x="0" y="77228"/>
                </a:moveTo>
                <a:lnTo>
                  <a:pt x="0" y="70053"/>
                </a:lnTo>
              </a:path>
              <a:path h="313054">
                <a:moveTo>
                  <a:pt x="0" y="93383"/>
                </a:moveTo>
                <a:lnTo>
                  <a:pt x="0" y="84416"/>
                </a:lnTo>
              </a:path>
              <a:path h="313054">
                <a:moveTo>
                  <a:pt x="0" y="111353"/>
                </a:moveTo>
                <a:lnTo>
                  <a:pt x="0" y="102374"/>
                </a:lnTo>
              </a:path>
              <a:path h="313054">
                <a:moveTo>
                  <a:pt x="0" y="127520"/>
                </a:moveTo>
                <a:lnTo>
                  <a:pt x="0" y="120332"/>
                </a:lnTo>
              </a:path>
              <a:path h="313054">
                <a:moveTo>
                  <a:pt x="0" y="143675"/>
                </a:moveTo>
                <a:lnTo>
                  <a:pt x="0" y="136499"/>
                </a:lnTo>
              </a:path>
              <a:path h="313054">
                <a:moveTo>
                  <a:pt x="0" y="161645"/>
                </a:moveTo>
                <a:lnTo>
                  <a:pt x="0" y="152666"/>
                </a:lnTo>
              </a:path>
              <a:path h="313054">
                <a:moveTo>
                  <a:pt x="0" y="179603"/>
                </a:moveTo>
                <a:lnTo>
                  <a:pt x="0" y="170624"/>
                </a:lnTo>
              </a:path>
              <a:path h="313054">
                <a:moveTo>
                  <a:pt x="0" y="195770"/>
                </a:moveTo>
                <a:lnTo>
                  <a:pt x="0" y="186778"/>
                </a:lnTo>
              </a:path>
              <a:path h="313054">
                <a:moveTo>
                  <a:pt x="0" y="213740"/>
                </a:moveTo>
                <a:lnTo>
                  <a:pt x="0" y="204749"/>
                </a:lnTo>
              </a:path>
              <a:path h="313054">
                <a:moveTo>
                  <a:pt x="0" y="229895"/>
                </a:moveTo>
                <a:lnTo>
                  <a:pt x="0" y="222707"/>
                </a:lnTo>
              </a:path>
              <a:path h="313054">
                <a:moveTo>
                  <a:pt x="0" y="246062"/>
                </a:moveTo>
                <a:lnTo>
                  <a:pt x="0" y="237070"/>
                </a:lnTo>
              </a:path>
              <a:path h="313054">
                <a:moveTo>
                  <a:pt x="0" y="264020"/>
                </a:moveTo>
                <a:lnTo>
                  <a:pt x="0" y="255041"/>
                </a:lnTo>
              </a:path>
              <a:path h="313054">
                <a:moveTo>
                  <a:pt x="0" y="280187"/>
                </a:moveTo>
                <a:lnTo>
                  <a:pt x="0" y="272999"/>
                </a:lnTo>
              </a:path>
              <a:path h="313054">
                <a:moveTo>
                  <a:pt x="0" y="298145"/>
                </a:moveTo>
                <a:lnTo>
                  <a:pt x="0" y="289166"/>
                </a:lnTo>
              </a:path>
              <a:path h="313054">
                <a:moveTo>
                  <a:pt x="0" y="312508"/>
                </a:moveTo>
                <a:lnTo>
                  <a:pt x="0" y="30713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164564" y="4742850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5397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249682" y="4416044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2235"/>
                </a:moveTo>
                <a:lnTo>
                  <a:pt x="2235" y="2235"/>
                </a:lnTo>
                <a:lnTo>
                  <a:pt x="2235" y="0"/>
                </a:lnTo>
                <a:lnTo>
                  <a:pt x="0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250381" y="4425975"/>
            <a:ext cx="1905" cy="10795"/>
          </a:xfrm>
          <a:custGeom>
            <a:avLst/>
            <a:gdLst/>
            <a:ahLst/>
            <a:cxnLst/>
            <a:rect l="l" t="t" r="r" b="b"/>
            <a:pathLst>
              <a:path w="1904" h="10795">
                <a:moveTo>
                  <a:pt x="1308" y="0"/>
                </a:moveTo>
                <a:lnTo>
                  <a:pt x="0" y="0"/>
                </a:lnTo>
                <a:lnTo>
                  <a:pt x="0" y="10566"/>
                </a:lnTo>
                <a:lnTo>
                  <a:pt x="1308" y="10566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250381" y="4444453"/>
            <a:ext cx="1905" cy="8255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1308" y="0"/>
                </a:moveTo>
                <a:lnTo>
                  <a:pt x="0" y="0"/>
                </a:lnTo>
                <a:lnTo>
                  <a:pt x="0" y="7924"/>
                </a:lnTo>
                <a:lnTo>
                  <a:pt x="1308" y="7924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250381" y="4461624"/>
            <a:ext cx="1905" cy="8255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1308" y="0"/>
                </a:moveTo>
                <a:lnTo>
                  <a:pt x="0" y="0"/>
                </a:lnTo>
                <a:lnTo>
                  <a:pt x="0" y="7924"/>
                </a:lnTo>
                <a:lnTo>
                  <a:pt x="1308" y="7924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250381" y="4477461"/>
            <a:ext cx="1905" cy="10795"/>
          </a:xfrm>
          <a:custGeom>
            <a:avLst/>
            <a:gdLst/>
            <a:ahLst/>
            <a:cxnLst/>
            <a:rect l="l" t="t" r="r" b="b"/>
            <a:pathLst>
              <a:path w="1904" h="10795">
                <a:moveTo>
                  <a:pt x="1308" y="0"/>
                </a:moveTo>
                <a:lnTo>
                  <a:pt x="0" y="0"/>
                </a:lnTo>
                <a:lnTo>
                  <a:pt x="0" y="10566"/>
                </a:lnTo>
                <a:lnTo>
                  <a:pt x="1308" y="10566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250381" y="4497273"/>
            <a:ext cx="1905" cy="8255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1308" y="0"/>
                </a:moveTo>
                <a:lnTo>
                  <a:pt x="0" y="0"/>
                </a:lnTo>
                <a:lnTo>
                  <a:pt x="0" y="7924"/>
                </a:lnTo>
                <a:lnTo>
                  <a:pt x="1308" y="7924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250381" y="4511789"/>
            <a:ext cx="1905" cy="8255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1308" y="0"/>
                </a:moveTo>
                <a:lnTo>
                  <a:pt x="0" y="0"/>
                </a:lnTo>
                <a:lnTo>
                  <a:pt x="0" y="7924"/>
                </a:lnTo>
                <a:lnTo>
                  <a:pt x="1308" y="7924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250381" y="4530280"/>
            <a:ext cx="1905" cy="8255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1308" y="0"/>
                </a:moveTo>
                <a:lnTo>
                  <a:pt x="0" y="0"/>
                </a:lnTo>
                <a:lnTo>
                  <a:pt x="0" y="7924"/>
                </a:lnTo>
                <a:lnTo>
                  <a:pt x="1308" y="7924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250381" y="4547450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1308" y="0"/>
                </a:moveTo>
                <a:lnTo>
                  <a:pt x="0" y="0"/>
                </a:lnTo>
                <a:lnTo>
                  <a:pt x="0" y="6591"/>
                </a:lnTo>
                <a:lnTo>
                  <a:pt x="1308" y="6591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250381" y="4563287"/>
            <a:ext cx="1905" cy="8255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1308" y="0"/>
                </a:moveTo>
                <a:lnTo>
                  <a:pt x="0" y="0"/>
                </a:lnTo>
                <a:lnTo>
                  <a:pt x="0" y="7924"/>
                </a:lnTo>
                <a:lnTo>
                  <a:pt x="1308" y="7924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250381" y="4579137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1308" y="0"/>
                </a:moveTo>
                <a:lnTo>
                  <a:pt x="0" y="0"/>
                </a:lnTo>
                <a:lnTo>
                  <a:pt x="0" y="9232"/>
                </a:lnTo>
                <a:lnTo>
                  <a:pt x="1308" y="9232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250381" y="4597603"/>
            <a:ext cx="1905" cy="8255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1308" y="0"/>
                </a:moveTo>
                <a:lnTo>
                  <a:pt x="0" y="0"/>
                </a:lnTo>
                <a:lnTo>
                  <a:pt x="0" y="7924"/>
                </a:lnTo>
                <a:lnTo>
                  <a:pt x="1308" y="7924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250381" y="4612119"/>
            <a:ext cx="1905" cy="10795"/>
          </a:xfrm>
          <a:custGeom>
            <a:avLst/>
            <a:gdLst/>
            <a:ahLst/>
            <a:cxnLst/>
            <a:rect l="l" t="t" r="r" b="b"/>
            <a:pathLst>
              <a:path w="1904" h="10795">
                <a:moveTo>
                  <a:pt x="1308" y="0"/>
                </a:moveTo>
                <a:lnTo>
                  <a:pt x="0" y="0"/>
                </a:lnTo>
                <a:lnTo>
                  <a:pt x="0" y="10579"/>
                </a:lnTo>
                <a:lnTo>
                  <a:pt x="1308" y="10579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250381" y="4630623"/>
            <a:ext cx="1905" cy="10795"/>
          </a:xfrm>
          <a:custGeom>
            <a:avLst/>
            <a:gdLst/>
            <a:ahLst/>
            <a:cxnLst/>
            <a:rect l="l" t="t" r="r" b="b"/>
            <a:pathLst>
              <a:path w="1904" h="10795">
                <a:moveTo>
                  <a:pt x="1308" y="0"/>
                </a:moveTo>
                <a:lnTo>
                  <a:pt x="0" y="0"/>
                </a:lnTo>
                <a:lnTo>
                  <a:pt x="0" y="10566"/>
                </a:lnTo>
                <a:lnTo>
                  <a:pt x="1308" y="10566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250381" y="4649101"/>
            <a:ext cx="1905" cy="8255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1308" y="0"/>
                </a:moveTo>
                <a:lnTo>
                  <a:pt x="0" y="0"/>
                </a:lnTo>
                <a:lnTo>
                  <a:pt x="0" y="7924"/>
                </a:lnTo>
                <a:lnTo>
                  <a:pt x="1308" y="7924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250381" y="4664938"/>
            <a:ext cx="1905" cy="8255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1308" y="0"/>
                </a:moveTo>
                <a:lnTo>
                  <a:pt x="0" y="0"/>
                </a:lnTo>
                <a:lnTo>
                  <a:pt x="0" y="7924"/>
                </a:lnTo>
                <a:lnTo>
                  <a:pt x="1308" y="7924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250381" y="4682109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1308" y="0"/>
                </a:moveTo>
                <a:lnTo>
                  <a:pt x="0" y="0"/>
                </a:lnTo>
                <a:lnTo>
                  <a:pt x="0" y="9245"/>
                </a:lnTo>
                <a:lnTo>
                  <a:pt x="1308" y="9245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250381" y="4699266"/>
            <a:ext cx="1905" cy="8255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1308" y="0"/>
                </a:moveTo>
                <a:lnTo>
                  <a:pt x="0" y="0"/>
                </a:lnTo>
                <a:lnTo>
                  <a:pt x="0" y="7924"/>
                </a:lnTo>
                <a:lnTo>
                  <a:pt x="1308" y="7924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250381" y="4715116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1308" y="0"/>
                </a:moveTo>
                <a:lnTo>
                  <a:pt x="0" y="0"/>
                </a:lnTo>
                <a:lnTo>
                  <a:pt x="0" y="9232"/>
                </a:lnTo>
                <a:lnTo>
                  <a:pt x="1308" y="9232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250381" y="4733594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1308" y="0"/>
                </a:moveTo>
                <a:lnTo>
                  <a:pt x="0" y="0"/>
                </a:lnTo>
                <a:lnTo>
                  <a:pt x="0" y="5283"/>
                </a:lnTo>
                <a:lnTo>
                  <a:pt x="1308" y="5283"/>
                </a:lnTo>
                <a:lnTo>
                  <a:pt x="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250381" y="4741507"/>
            <a:ext cx="1905" cy="8255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0" y="7924"/>
                </a:moveTo>
                <a:lnTo>
                  <a:pt x="1308" y="7924"/>
                </a:lnTo>
                <a:lnTo>
                  <a:pt x="1308" y="0"/>
                </a:lnTo>
                <a:lnTo>
                  <a:pt x="0" y="0"/>
                </a:lnTo>
                <a:lnTo>
                  <a:pt x="0" y="79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335369" y="4416044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2235"/>
                </a:moveTo>
                <a:lnTo>
                  <a:pt x="2235" y="2235"/>
                </a:lnTo>
                <a:lnTo>
                  <a:pt x="2235" y="0"/>
                </a:lnTo>
                <a:lnTo>
                  <a:pt x="0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334874" y="4425975"/>
            <a:ext cx="4445" cy="10795"/>
          </a:xfrm>
          <a:custGeom>
            <a:avLst/>
            <a:gdLst/>
            <a:ahLst/>
            <a:cxnLst/>
            <a:rect l="l" t="t" r="r" b="b"/>
            <a:pathLst>
              <a:path w="4445" h="10795">
                <a:moveTo>
                  <a:pt x="3962" y="0"/>
                </a:moveTo>
                <a:lnTo>
                  <a:pt x="0" y="0"/>
                </a:lnTo>
                <a:lnTo>
                  <a:pt x="0" y="10566"/>
                </a:lnTo>
                <a:lnTo>
                  <a:pt x="3962" y="10566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334874" y="4444453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3962" y="0"/>
                </a:moveTo>
                <a:lnTo>
                  <a:pt x="0" y="0"/>
                </a:lnTo>
                <a:lnTo>
                  <a:pt x="0" y="7924"/>
                </a:lnTo>
                <a:lnTo>
                  <a:pt x="3962" y="7924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334874" y="4461624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3962" y="0"/>
                </a:moveTo>
                <a:lnTo>
                  <a:pt x="0" y="0"/>
                </a:lnTo>
                <a:lnTo>
                  <a:pt x="0" y="7924"/>
                </a:lnTo>
                <a:lnTo>
                  <a:pt x="3962" y="7924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334874" y="4477461"/>
            <a:ext cx="4445" cy="10795"/>
          </a:xfrm>
          <a:custGeom>
            <a:avLst/>
            <a:gdLst/>
            <a:ahLst/>
            <a:cxnLst/>
            <a:rect l="l" t="t" r="r" b="b"/>
            <a:pathLst>
              <a:path w="4445" h="10795">
                <a:moveTo>
                  <a:pt x="3962" y="0"/>
                </a:moveTo>
                <a:lnTo>
                  <a:pt x="0" y="0"/>
                </a:lnTo>
                <a:lnTo>
                  <a:pt x="0" y="10566"/>
                </a:lnTo>
                <a:lnTo>
                  <a:pt x="3962" y="10566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334874" y="4497273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3962" y="0"/>
                </a:moveTo>
                <a:lnTo>
                  <a:pt x="0" y="0"/>
                </a:lnTo>
                <a:lnTo>
                  <a:pt x="0" y="7924"/>
                </a:lnTo>
                <a:lnTo>
                  <a:pt x="3962" y="7924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334874" y="4511789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3962" y="0"/>
                </a:moveTo>
                <a:lnTo>
                  <a:pt x="0" y="0"/>
                </a:lnTo>
                <a:lnTo>
                  <a:pt x="0" y="7924"/>
                </a:lnTo>
                <a:lnTo>
                  <a:pt x="3962" y="7924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334874" y="4530280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3962" y="0"/>
                </a:moveTo>
                <a:lnTo>
                  <a:pt x="0" y="0"/>
                </a:lnTo>
                <a:lnTo>
                  <a:pt x="0" y="7924"/>
                </a:lnTo>
                <a:lnTo>
                  <a:pt x="3962" y="7924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334874" y="4547450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3962" y="0"/>
                </a:moveTo>
                <a:lnTo>
                  <a:pt x="0" y="0"/>
                </a:lnTo>
                <a:lnTo>
                  <a:pt x="0" y="6591"/>
                </a:lnTo>
                <a:lnTo>
                  <a:pt x="3962" y="6591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334874" y="4563287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3962" y="0"/>
                </a:moveTo>
                <a:lnTo>
                  <a:pt x="0" y="0"/>
                </a:lnTo>
                <a:lnTo>
                  <a:pt x="0" y="7924"/>
                </a:lnTo>
                <a:lnTo>
                  <a:pt x="3962" y="7924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334874" y="4579137"/>
            <a:ext cx="4445" cy="952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3962" y="0"/>
                </a:moveTo>
                <a:lnTo>
                  <a:pt x="0" y="0"/>
                </a:lnTo>
                <a:lnTo>
                  <a:pt x="0" y="9232"/>
                </a:lnTo>
                <a:lnTo>
                  <a:pt x="3962" y="9232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334874" y="4597603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3962" y="0"/>
                </a:moveTo>
                <a:lnTo>
                  <a:pt x="0" y="0"/>
                </a:lnTo>
                <a:lnTo>
                  <a:pt x="0" y="7924"/>
                </a:lnTo>
                <a:lnTo>
                  <a:pt x="3962" y="7924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334874" y="4612119"/>
            <a:ext cx="4445" cy="10795"/>
          </a:xfrm>
          <a:custGeom>
            <a:avLst/>
            <a:gdLst/>
            <a:ahLst/>
            <a:cxnLst/>
            <a:rect l="l" t="t" r="r" b="b"/>
            <a:pathLst>
              <a:path w="4445" h="10795">
                <a:moveTo>
                  <a:pt x="3962" y="0"/>
                </a:moveTo>
                <a:lnTo>
                  <a:pt x="0" y="0"/>
                </a:lnTo>
                <a:lnTo>
                  <a:pt x="0" y="10579"/>
                </a:lnTo>
                <a:lnTo>
                  <a:pt x="3962" y="10579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334874" y="4630623"/>
            <a:ext cx="4445" cy="10795"/>
          </a:xfrm>
          <a:custGeom>
            <a:avLst/>
            <a:gdLst/>
            <a:ahLst/>
            <a:cxnLst/>
            <a:rect l="l" t="t" r="r" b="b"/>
            <a:pathLst>
              <a:path w="4445" h="10795">
                <a:moveTo>
                  <a:pt x="3962" y="0"/>
                </a:moveTo>
                <a:lnTo>
                  <a:pt x="0" y="0"/>
                </a:lnTo>
                <a:lnTo>
                  <a:pt x="0" y="10566"/>
                </a:lnTo>
                <a:lnTo>
                  <a:pt x="3962" y="10566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334874" y="4649101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3962" y="0"/>
                </a:moveTo>
                <a:lnTo>
                  <a:pt x="0" y="0"/>
                </a:lnTo>
                <a:lnTo>
                  <a:pt x="0" y="7924"/>
                </a:lnTo>
                <a:lnTo>
                  <a:pt x="3962" y="7924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334874" y="4664938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3962" y="0"/>
                </a:moveTo>
                <a:lnTo>
                  <a:pt x="0" y="0"/>
                </a:lnTo>
                <a:lnTo>
                  <a:pt x="0" y="7924"/>
                </a:lnTo>
                <a:lnTo>
                  <a:pt x="3962" y="7924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334874" y="4682109"/>
            <a:ext cx="4445" cy="952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3962" y="0"/>
                </a:moveTo>
                <a:lnTo>
                  <a:pt x="0" y="0"/>
                </a:lnTo>
                <a:lnTo>
                  <a:pt x="0" y="9245"/>
                </a:lnTo>
                <a:lnTo>
                  <a:pt x="3962" y="9245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334874" y="4699266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3962" y="0"/>
                </a:moveTo>
                <a:lnTo>
                  <a:pt x="0" y="0"/>
                </a:lnTo>
                <a:lnTo>
                  <a:pt x="0" y="7924"/>
                </a:lnTo>
                <a:lnTo>
                  <a:pt x="3962" y="7924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334874" y="4715116"/>
            <a:ext cx="4445" cy="952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3962" y="0"/>
                </a:moveTo>
                <a:lnTo>
                  <a:pt x="0" y="0"/>
                </a:lnTo>
                <a:lnTo>
                  <a:pt x="0" y="9232"/>
                </a:lnTo>
                <a:lnTo>
                  <a:pt x="3962" y="9232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334874" y="4733594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3962" y="0"/>
                </a:moveTo>
                <a:lnTo>
                  <a:pt x="0" y="0"/>
                </a:lnTo>
                <a:lnTo>
                  <a:pt x="0" y="5283"/>
                </a:lnTo>
                <a:lnTo>
                  <a:pt x="3962" y="5283"/>
                </a:lnTo>
                <a:lnTo>
                  <a:pt x="3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334874" y="4741507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0" y="7924"/>
                </a:moveTo>
                <a:lnTo>
                  <a:pt x="3962" y="7924"/>
                </a:lnTo>
                <a:lnTo>
                  <a:pt x="3962" y="0"/>
                </a:lnTo>
                <a:lnTo>
                  <a:pt x="0" y="0"/>
                </a:lnTo>
                <a:lnTo>
                  <a:pt x="0" y="79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819876" y="4574425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685"/>
                </a:lnTo>
              </a:path>
            </a:pathLst>
          </a:custGeom>
          <a:ln w="31775">
            <a:solidFill>
              <a:srgbClr val="345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883618" y="4625975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4">
                <a:moveTo>
                  <a:pt x="0" y="0"/>
                </a:moveTo>
                <a:lnTo>
                  <a:pt x="0" y="122135"/>
                </a:lnTo>
              </a:path>
            </a:pathLst>
          </a:custGeom>
          <a:ln w="31775">
            <a:solidFill>
              <a:srgbClr val="345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137147" y="4625975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4">
                <a:moveTo>
                  <a:pt x="0" y="0"/>
                </a:moveTo>
                <a:lnTo>
                  <a:pt x="0" y="122135"/>
                </a:lnTo>
              </a:path>
            </a:pathLst>
          </a:custGeom>
          <a:ln w="31775">
            <a:solidFill>
              <a:srgbClr val="345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327609" y="4657509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601"/>
                </a:lnTo>
              </a:path>
            </a:pathLst>
          </a:custGeom>
          <a:ln w="31775">
            <a:solidFill>
              <a:srgbClr val="345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215976" y="4677219"/>
            <a:ext cx="32384" cy="71120"/>
          </a:xfrm>
          <a:custGeom>
            <a:avLst/>
            <a:gdLst/>
            <a:ahLst/>
            <a:cxnLst/>
            <a:rect l="l" t="t" r="r" b="b"/>
            <a:pathLst>
              <a:path w="32385" h="71120">
                <a:moveTo>
                  <a:pt x="31775" y="70891"/>
                </a:moveTo>
                <a:lnTo>
                  <a:pt x="0" y="70891"/>
                </a:lnTo>
                <a:lnTo>
                  <a:pt x="0" y="0"/>
                </a:lnTo>
                <a:lnTo>
                  <a:pt x="31775" y="0"/>
                </a:lnTo>
                <a:lnTo>
                  <a:pt x="31775" y="70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295834" y="4578222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887"/>
                </a:lnTo>
              </a:path>
            </a:pathLst>
          </a:custGeom>
          <a:ln w="31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962993" y="4706467"/>
            <a:ext cx="32384" cy="42545"/>
          </a:xfrm>
          <a:custGeom>
            <a:avLst/>
            <a:gdLst/>
            <a:ahLst/>
            <a:cxnLst/>
            <a:rect l="l" t="t" r="r" b="b"/>
            <a:pathLst>
              <a:path w="32385" h="42545">
                <a:moveTo>
                  <a:pt x="31775" y="41922"/>
                </a:moveTo>
                <a:lnTo>
                  <a:pt x="0" y="41922"/>
                </a:lnTo>
                <a:lnTo>
                  <a:pt x="0" y="0"/>
                </a:lnTo>
                <a:lnTo>
                  <a:pt x="31775" y="0"/>
                </a:lnTo>
                <a:lnTo>
                  <a:pt x="31775" y="41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788342" y="4661268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122"/>
                </a:lnTo>
              </a:path>
            </a:pathLst>
          </a:custGeom>
          <a:ln w="31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994996" y="4673079"/>
            <a:ext cx="32384" cy="75565"/>
          </a:xfrm>
          <a:custGeom>
            <a:avLst/>
            <a:gdLst/>
            <a:ahLst/>
            <a:cxnLst/>
            <a:rect l="l" t="t" r="r" b="b"/>
            <a:pathLst>
              <a:path w="32385" h="75564">
                <a:moveTo>
                  <a:pt x="31775" y="75311"/>
                </a:moveTo>
                <a:lnTo>
                  <a:pt x="0" y="75311"/>
                </a:lnTo>
                <a:lnTo>
                  <a:pt x="0" y="0"/>
                </a:lnTo>
                <a:lnTo>
                  <a:pt x="31775" y="0"/>
                </a:lnTo>
                <a:lnTo>
                  <a:pt x="31775" y="75311"/>
                </a:lnTo>
                <a:close/>
              </a:path>
            </a:pathLst>
          </a:custGeom>
          <a:solidFill>
            <a:srgbClr val="345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915380" y="4592408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5701"/>
                </a:lnTo>
              </a:path>
            </a:pathLst>
          </a:custGeom>
          <a:ln w="31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947155" y="4550689"/>
            <a:ext cx="0" cy="197485"/>
          </a:xfrm>
          <a:custGeom>
            <a:avLst/>
            <a:gdLst/>
            <a:ahLst/>
            <a:cxnLst/>
            <a:rect l="l" t="t" r="r" b="b"/>
            <a:pathLst>
              <a:path h="197485">
                <a:moveTo>
                  <a:pt x="0" y="0"/>
                </a:moveTo>
                <a:lnTo>
                  <a:pt x="0" y="197421"/>
                </a:lnTo>
              </a:path>
            </a:pathLst>
          </a:custGeom>
          <a:ln w="31775">
            <a:solidFill>
              <a:srgbClr val="345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105372" y="4590008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8102"/>
                </a:lnTo>
              </a:path>
            </a:pathLst>
          </a:custGeom>
          <a:ln w="31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200609" y="4575911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199"/>
                </a:lnTo>
              </a:path>
            </a:pathLst>
          </a:custGeom>
          <a:ln w="31775">
            <a:solidFill>
              <a:srgbClr val="345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042393" y="460632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782"/>
                </a:lnTo>
              </a:path>
            </a:pathLst>
          </a:custGeom>
          <a:ln w="31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851652" y="4496168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1942"/>
                </a:lnTo>
              </a:path>
            </a:pathLst>
          </a:custGeom>
          <a:ln w="31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073876" y="4496168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1942"/>
                </a:lnTo>
              </a:path>
            </a:pathLst>
          </a:custGeom>
          <a:ln w="31775">
            <a:solidFill>
              <a:srgbClr val="345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168872" y="4544377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733"/>
                </a:lnTo>
              </a:path>
            </a:pathLst>
          </a:custGeom>
          <a:ln w="31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264071" y="460632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782"/>
                </a:lnTo>
              </a:path>
            </a:pathLst>
          </a:custGeom>
          <a:ln w="31775">
            <a:solidFill>
              <a:srgbClr val="345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242100" y="4722698"/>
            <a:ext cx="27305" cy="42545"/>
          </a:xfrm>
          <a:custGeom>
            <a:avLst/>
            <a:gdLst/>
            <a:ahLst/>
            <a:cxnLst/>
            <a:rect l="l" t="t" r="r" b="b"/>
            <a:pathLst>
              <a:path w="27304" h="42545">
                <a:moveTo>
                  <a:pt x="0" y="42303"/>
                </a:moveTo>
                <a:lnTo>
                  <a:pt x="26809" y="42303"/>
                </a:lnTo>
                <a:lnTo>
                  <a:pt x="26809" y="0"/>
                </a:lnTo>
                <a:lnTo>
                  <a:pt x="0" y="0"/>
                </a:lnTo>
                <a:lnTo>
                  <a:pt x="0" y="42303"/>
                </a:lnTo>
                <a:close/>
              </a:path>
            </a:pathLst>
          </a:custGeom>
          <a:solidFill>
            <a:srgbClr val="3D4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242100" y="4722698"/>
            <a:ext cx="13970" cy="42545"/>
          </a:xfrm>
          <a:custGeom>
            <a:avLst/>
            <a:gdLst/>
            <a:ahLst/>
            <a:cxnLst/>
            <a:rect l="l" t="t" r="r" b="b"/>
            <a:pathLst>
              <a:path w="13970" h="42545">
                <a:moveTo>
                  <a:pt x="0" y="42303"/>
                </a:moveTo>
                <a:lnTo>
                  <a:pt x="13411" y="42303"/>
                </a:lnTo>
                <a:lnTo>
                  <a:pt x="13411" y="0"/>
                </a:lnTo>
                <a:lnTo>
                  <a:pt x="0" y="0"/>
                </a:lnTo>
                <a:lnTo>
                  <a:pt x="0" y="42303"/>
                </a:lnTo>
                <a:close/>
              </a:path>
            </a:pathLst>
          </a:custGeom>
          <a:solidFill>
            <a:srgbClr val="2B3D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225451" y="4765001"/>
            <a:ext cx="60325" cy="149225"/>
          </a:xfrm>
          <a:custGeom>
            <a:avLst/>
            <a:gdLst/>
            <a:ahLst/>
            <a:cxnLst/>
            <a:rect l="l" t="t" r="r" b="b"/>
            <a:pathLst>
              <a:path w="60325" h="149225">
                <a:moveTo>
                  <a:pt x="0" y="149034"/>
                </a:moveTo>
                <a:lnTo>
                  <a:pt x="60109" y="149034"/>
                </a:lnTo>
                <a:lnTo>
                  <a:pt x="60109" y="0"/>
                </a:lnTo>
                <a:lnTo>
                  <a:pt x="0" y="0"/>
                </a:lnTo>
                <a:lnTo>
                  <a:pt x="0" y="149034"/>
                </a:lnTo>
                <a:close/>
              </a:path>
            </a:pathLst>
          </a:custGeom>
          <a:solidFill>
            <a:srgbClr val="FFD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225463" y="4765001"/>
            <a:ext cx="30480" cy="149225"/>
          </a:xfrm>
          <a:custGeom>
            <a:avLst/>
            <a:gdLst/>
            <a:ahLst/>
            <a:cxnLst/>
            <a:rect l="l" t="t" r="r" b="b"/>
            <a:pathLst>
              <a:path w="30479" h="149225">
                <a:moveTo>
                  <a:pt x="0" y="149034"/>
                </a:moveTo>
                <a:lnTo>
                  <a:pt x="30048" y="149034"/>
                </a:lnTo>
                <a:lnTo>
                  <a:pt x="30048" y="0"/>
                </a:lnTo>
                <a:lnTo>
                  <a:pt x="0" y="0"/>
                </a:lnTo>
                <a:lnTo>
                  <a:pt x="0" y="149034"/>
                </a:lnTo>
                <a:close/>
              </a:path>
            </a:pathLst>
          </a:custGeom>
          <a:solidFill>
            <a:srgbClr val="FFA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225451" y="4765001"/>
            <a:ext cx="60325" cy="20320"/>
          </a:xfrm>
          <a:custGeom>
            <a:avLst/>
            <a:gdLst/>
            <a:ahLst/>
            <a:cxnLst/>
            <a:rect l="l" t="t" r="r" b="b"/>
            <a:pathLst>
              <a:path w="60325" h="20320">
                <a:moveTo>
                  <a:pt x="60109" y="20167"/>
                </a:moveTo>
                <a:lnTo>
                  <a:pt x="0" y="20167"/>
                </a:lnTo>
                <a:lnTo>
                  <a:pt x="0" y="0"/>
                </a:lnTo>
                <a:lnTo>
                  <a:pt x="60109" y="0"/>
                </a:lnTo>
                <a:lnTo>
                  <a:pt x="60109" y="20167"/>
                </a:lnTo>
                <a:close/>
              </a:path>
            </a:pathLst>
          </a:custGeom>
          <a:solidFill>
            <a:srgbClr val="F0B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225463" y="4765001"/>
            <a:ext cx="30480" cy="20320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048" y="20167"/>
                </a:moveTo>
                <a:lnTo>
                  <a:pt x="0" y="20167"/>
                </a:lnTo>
                <a:lnTo>
                  <a:pt x="0" y="0"/>
                </a:lnTo>
                <a:lnTo>
                  <a:pt x="30048" y="0"/>
                </a:lnTo>
                <a:lnTo>
                  <a:pt x="30048" y="20167"/>
                </a:lnTo>
                <a:close/>
              </a:path>
            </a:pathLst>
          </a:custGeom>
          <a:solidFill>
            <a:srgbClr val="EC6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225451" y="4895684"/>
            <a:ext cx="60325" cy="18415"/>
          </a:xfrm>
          <a:custGeom>
            <a:avLst/>
            <a:gdLst/>
            <a:ahLst/>
            <a:cxnLst/>
            <a:rect l="l" t="t" r="r" b="b"/>
            <a:pathLst>
              <a:path w="60325" h="18414">
                <a:moveTo>
                  <a:pt x="60109" y="18351"/>
                </a:moveTo>
                <a:lnTo>
                  <a:pt x="0" y="18351"/>
                </a:lnTo>
                <a:lnTo>
                  <a:pt x="0" y="0"/>
                </a:lnTo>
                <a:lnTo>
                  <a:pt x="60109" y="0"/>
                </a:lnTo>
                <a:lnTo>
                  <a:pt x="60109" y="18351"/>
                </a:lnTo>
                <a:close/>
              </a:path>
            </a:pathLst>
          </a:custGeom>
          <a:solidFill>
            <a:srgbClr val="F0B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225463" y="4895684"/>
            <a:ext cx="30480" cy="18415"/>
          </a:xfrm>
          <a:custGeom>
            <a:avLst/>
            <a:gdLst/>
            <a:ahLst/>
            <a:cxnLst/>
            <a:rect l="l" t="t" r="r" b="b"/>
            <a:pathLst>
              <a:path w="30479" h="18414">
                <a:moveTo>
                  <a:pt x="30048" y="18351"/>
                </a:moveTo>
                <a:lnTo>
                  <a:pt x="0" y="18351"/>
                </a:lnTo>
                <a:lnTo>
                  <a:pt x="0" y="0"/>
                </a:lnTo>
                <a:lnTo>
                  <a:pt x="30048" y="0"/>
                </a:lnTo>
                <a:lnTo>
                  <a:pt x="30048" y="18351"/>
                </a:lnTo>
                <a:close/>
              </a:path>
            </a:pathLst>
          </a:custGeom>
          <a:solidFill>
            <a:srgbClr val="EC6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160269" y="4542781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37" y="0"/>
                </a:moveTo>
                <a:lnTo>
                  <a:pt x="58164" y="7485"/>
                </a:lnTo>
                <a:lnTo>
                  <a:pt x="27892" y="27898"/>
                </a:lnTo>
                <a:lnTo>
                  <a:pt x="7483" y="58175"/>
                </a:lnTo>
                <a:lnTo>
                  <a:pt x="0" y="95249"/>
                </a:lnTo>
                <a:lnTo>
                  <a:pt x="7483" y="132324"/>
                </a:lnTo>
                <a:lnTo>
                  <a:pt x="27892" y="162601"/>
                </a:lnTo>
                <a:lnTo>
                  <a:pt x="58164" y="183014"/>
                </a:lnTo>
                <a:lnTo>
                  <a:pt x="95237" y="190499"/>
                </a:lnTo>
                <a:lnTo>
                  <a:pt x="132312" y="183014"/>
                </a:lnTo>
                <a:lnTo>
                  <a:pt x="162588" y="162601"/>
                </a:lnTo>
                <a:lnTo>
                  <a:pt x="183001" y="132324"/>
                </a:lnTo>
                <a:lnTo>
                  <a:pt x="190487" y="95249"/>
                </a:lnTo>
                <a:lnTo>
                  <a:pt x="183001" y="58175"/>
                </a:lnTo>
                <a:lnTo>
                  <a:pt x="162588" y="27898"/>
                </a:lnTo>
                <a:lnTo>
                  <a:pt x="132312" y="7485"/>
                </a:lnTo>
                <a:lnTo>
                  <a:pt x="95237" y="0"/>
                </a:lnTo>
                <a:close/>
              </a:path>
            </a:pathLst>
          </a:custGeom>
          <a:solidFill>
            <a:srgbClr val="3D4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170002" y="455252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509" y="0"/>
                </a:moveTo>
                <a:lnTo>
                  <a:pt x="52222" y="6718"/>
                </a:lnTo>
                <a:lnTo>
                  <a:pt x="25042" y="25042"/>
                </a:lnTo>
                <a:lnTo>
                  <a:pt x="6718" y="52222"/>
                </a:lnTo>
                <a:lnTo>
                  <a:pt x="0" y="85509"/>
                </a:lnTo>
                <a:lnTo>
                  <a:pt x="6718" y="118795"/>
                </a:lnTo>
                <a:lnTo>
                  <a:pt x="25042" y="145975"/>
                </a:lnTo>
                <a:lnTo>
                  <a:pt x="52222" y="164299"/>
                </a:lnTo>
                <a:lnTo>
                  <a:pt x="85509" y="171018"/>
                </a:lnTo>
                <a:lnTo>
                  <a:pt x="118790" y="164299"/>
                </a:lnTo>
                <a:lnTo>
                  <a:pt x="145970" y="145975"/>
                </a:lnTo>
                <a:lnTo>
                  <a:pt x="164297" y="118795"/>
                </a:lnTo>
                <a:lnTo>
                  <a:pt x="171018" y="85509"/>
                </a:lnTo>
                <a:lnTo>
                  <a:pt x="164297" y="52222"/>
                </a:lnTo>
                <a:lnTo>
                  <a:pt x="145970" y="25042"/>
                </a:lnTo>
                <a:lnTo>
                  <a:pt x="118790" y="6718"/>
                </a:lnTo>
                <a:lnTo>
                  <a:pt x="85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177699" y="4560218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10" h="156210">
                <a:moveTo>
                  <a:pt x="77812" y="0"/>
                </a:moveTo>
                <a:lnTo>
                  <a:pt x="47523" y="6114"/>
                </a:lnTo>
                <a:lnTo>
                  <a:pt x="22790" y="22790"/>
                </a:lnTo>
                <a:lnTo>
                  <a:pt x="6114" y="47523"/>
                </a:lnTo>
                <a:lnTo>
                  <a:pt x="0" y="77812"/>
                </a:lnTo>
                <a:lnTo>
                  <a:pt x="6114" y="108102"/>
                </a:lnTo>
                <a:lnTo>
                  <a:pt x="22790" y="132835"/>
                </a:lnTo>
                <a:lnTo>
                  <a:pt x="47523" y="149511"/>
                </a:lnTo>
                <a:lnTo>
                  <a:pt x="77812" y="155625"/>
                </a:lnTo>
                <a:lnTo>
                  <a:pt x="108102" y="149511"/>
                </a:lnTo>
                <a:lnTo>
                  <a:pt x="132835" y="132835"/>
                </a:lnTo>
                <a:lnTo>
                  <a:pt x="149511" y="108102"/>
                </a:lnTo>
                <a:lnTo>
                  <a:pt x="155625" y="77812"/>
                </a:lnTo>
                <a:lnTo>
                  <a:pt x="149511" y="47523"/>
                </a:lnTo>
                <a:lnTo>
                  <a:pt x="132835" y="22790"/>
                </a:lnTo>
                <a:lnTo>
                  <a:pt x="108102" y="6114"/>
                </a:lnTo>
                <a:lnTo>
                  <a:pt x="77812" y="0"/>
                </a:lnTo>
                <a:close/>
              </a:path>
            </a:pathLst>
          </a:custGeom>
          <a:solidFill>
            <a:srgbClr val="8FD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226621" y="4697948"/>
            <a:ext cx="45085" cy="18415"/>
          </a:xfrm>
          <a:custGeom>
            <a:avLst/>
            <a:gdLst/>
            <a:ahLst/>
            <a:cxnLst/>
            <a:rect l="l" t="t" r="r" b="b"/>
            <a:pathLst>
              <a:path w="45085" h="18414">
                <a:moveTo>
                  <a:pt x="44881" y="0"/>
                </a:moveTo>
                <a:lnTo>
                  <a:pt x="0" y="0"/>
                </a:lnTo>
                <a:lnTo>
                  <a:pt x="0" y="12763"/>
                </a:lnTo>
                <a:lnTo>
                  <a:pt x="1308" y="12852"/>
                </a:lnTo>
                <a:lnTo>
                  <a:pt x="1003" y="12941"/>
                </a:lnTo>
                <a:lnTo>
                  <a:pt x="7795" y="15113"/>
                </a:lnTo>
                <a:lnTo>
                  <a:pt x="14674" y="16641"/>
                </a:lnTo>
                <a:lnTo>
                  <a:pt x="21763" y="17576"/>
                </a:lnTo>
                <a:lnTo>
                  <a:pt x="28930" y="17894"/>
                </a:lnTo>
                <a:lnTo>
                  <a:pt x="34391" y="17894"/>
                </a:lnTo>
                <a:lnTo>
                  <a:pt x="39598" y="17335"/>
                </a:lnTo>
                <a:lnTo>
                  <a:pt x="44881" y="16255"/>
                </a:lnTo>
                <a:lnTo>
                  <a:pt x="44881" y="0"/>
                </a:lnTo>
                <a:close/>
              </a:path>
            </a:pathLst>
          </a:custGeom>
          <a:solidFill>
            <a:srgbClr val="5AA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315073" y="4588809"/>
            <a:ext cx="17780" cy="99060"/>
          </a:xfrm>
          <a:custGeom>
            <a:avLst/>
            <a:gdLst/>
            <a:ahLst/>
            <a:cxnLst/>
            <a:rect l="l" t="t" r="r" b="b"/>
            <a:pathLst>
              <a:path w="17779" h="99060">
                <a:moveTo>
                  <a:pt x="0" y="0"/>
                </a:moveTo>
                <a:lnTo>
                  <a:pt x="0" y="98450"/>
                </a:lnTo>
                <a:lnTo>
                  <a:pt x="7192" y="87728"/>
                </a:lnTo>
                <a:lnTo>
                  <a:pt x="12726" y="75814"/>
                </a:lnTo>
                <a:lnTo>
                  <a:pt x="16282" y="62912"/>
                </a:lnTo>
                <a:lnTo>
                  <a:pt x="17538" y="49225"/>
                </a:lnTo>
                <a:lnTo>
                  <a:pt x="16282" y="35538"/>
                </a:lnTo>
                <a:lnTo>
                  <a:pt x="12726" y="22636"/>
                </a:lnTo>
                <a:lnTo>
                  <a:pt x="7192" y="10722"/>
                </a:lnTo>
                <a:lnTo>
                  <a:pt x="0" y="0"/>
                </a:lnTo>
                <a:close/>
              </a:path>
            </a:pathLst>
          </a:custGeom>
          <a:solidFill>
            <a:srgbClr val="A3D3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184298" y="4565086"/>
            <a:ext cx="43815" cy="146050"/>
          </a:xfrm>
          <a:custGeom>
            <a:avLst/>
            <a:gdLst/>
            <a:ahLst/>
            <a:cxnLst/>
            <a:rect l="l" t="t" r="r" b="b"/>
            <a:pathLst>
              <a:path w="43814" h="146050">
                <a:moveTo>
                  <a:pt x="43637" y="0"/>
                </a:moveTo>
                <a:lnTo>
                  <a:pt x="30229" y="6769"/>
                </a:lnTo>
                <a:lnTo>
                  <a:pt x="18107" y="16033"/>
                </a:lnTo>
                <a:lnTo>
                  <a:pt x="7847" y="27460"/>
                </a:lnTo>
                <a:lnTo>
                  <a:pt x="0" y="40754"/>
                </a:lnTo>
                <a:lnTo>
                  <a:pt x="114" y="105143"/>
                </a:lnTo>
                <a:lnTo>
                  <a:pt x="29554" y="138815"/>
                </a:lnTo>
                <a:lnTo>
                  <a:pt x="43637" y="145796"/>
                </a:lnTo>
                <a:lnTo>
                  <a:pt x="43637" y="0"/>
                </a:lnTo>
                <a:close/>
              </a:path>
            </a:pathLst>
          </a:custGeom>
          <a:solidFill>
            <a:srgbClr val="5AA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177624" y="4606086"/>
            <a:ext cx="6985" cy="64135"/>
          </a:xfrm>
          <a:custGeom>
            <a:avLst/>
            <a:gdLst/>
            <a:ahLst/>
            <a:cxnLst/>
            <a:rect l="l" t="t" r="r" b="b"/>
            <a:pathLst>
              <a:path w="6985" h="64135">
                <a:moveTo>
                  <a:pt x="6743" y="0"/>
                </a:moveTo>
                <a:lnTo>
                  <a:pt x="3862" y="7379"/>
                </a:lnTo>
                <a:lnTo>
                  <a:pt x="1731" y="15271"/>
                </a:lnTo>
                <a:lnTo>
                  <a:pt x="436" y="23476"/>
                </a:lnTo>
                <a:lnTo>
                  <a:pt x="0" y="31948"/>
                </a:lnTo>
                <a:lnTo>
                  <a:pt x="442" y="40422"/>
                </a:lnTo>
                <a:lnTo>
                  <a:pt x="1751" y="48629"/>
                </a:lnTo>
                <a:lnTo>
                  <a:pt x="3895" y="56523"/>
                </a:lnTo>
                <a:lnTo>
                  <a:pt x="6743" y="63812"/>
                </a:lnTo>
                <a:lnTo>
                  <a:pt x="6743" y="0"/>
                </a:lnTo>
                <a:close/>
              </a:path>
            </a:pathLst>
          </a:custGeom>
          <a:solidFill>
            <a:srgbClr val="A3D3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272817" y="4600250"/>
            <a:ext cx="42545" cy="114300"/>
          </a:xfrm>
          <a:custGeom>
            <a:avLst/>
            <a:gdLst/>
            <a:ahLst/>
            <a:cxnLst/>
            <a:rect l="l" t="t" r="r" b="b"/>
            <a:pathLst>
              <a:path w="42545" h="114300">
                <a:moveTo>
                  <a:pt x="42252" y="0"/>
                </a:moveTo>
                <a:lnTo>
                  <a:pt x="0" y="0"/>
                </a:lnTo>
                <a:lnTo>
                  <a:pt x="0" y="113830"/>
                </a:lnTo>
                <a:lnTo>
                  <a:pt x="11802" y="109930"/>
                </a:lnTo>
                <a:lnTo>
                  <a:pt x="23107" y="104024"/>
                </a:lnTo>
                <a:lnTo>
                  <a:pt x="33422" y="96315"/>
                </a:lnTo>
                <a:lnTo>
                  <a:pt x="42252" y="87007"/>
                </a:lnTo>
                <a:lnTo>
                  <a:pt x="42252" y="0"/>
                </a:lnTo>
                <a:close/>
              </a:path>
            </a:pathLst>
          </a:custGeom>
          <a:solidFill>
            <a:srgbClr val="5AA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670129" y="1653641"/>
            <a:ext cx="492759" cy="481330"/>
          </a:xfrm>
          <a:custGeom>
            <a:avLst/>
            <a:gdLst/>
            <a:ahLst/>
            <a:cxnLst/>
            <a:rect l="l" t="t" r="r" b="b"/>
            <a:pathLst>
              <a:path w="492760" h="481330">
                <a:moveTo>
                  <a:pt x="246164" y="0"/>
                </a:moveTo>
                <a:lnTo>
                  <a:pt x="196553" y="3920"/>
                </a:lnTo>
                <a:lnTo>
                  <a:pt x="150345" y="15164"/>
                </a:lnTo>
                <a:lnTo>
                  <a:pt x="108531" y="32957"/>
                </a:lnTo>
                <a:lnTo>
                  <a:pt x="72099" y="56521"/>
                </a:lnTo>
                <a:lnTo>
                  <a:pt x="42040" y="85081"/>
                </a:lnTo>
                <a:lnTo>
                  <a:pt x="19344" y="117861"/>
                </a:lnTo>
                <a:lnTo>
                  <a:pt x="5001" y="154084"/>
                </a:lnTo>
                <a:lnTo>
                  <a:pt x="0" y="192976"/>
                </a:lnTo>
                <a:lnTo>
                  <a:pt x="5431" y="233481"/>
                </a:lnTo>
                <a:lnTo>
                  <a:pt x="20976" y="271045"/>
                </a:lnTo>
                <a:lnTo>
                  <a:pt x="45513" y="304791"/>
                </a:lnTo>
                <a:lnTo>
                  <a:pt x="77918" y="333838"/>
                </a:lnTo>
                <a:lnTo>
                  <a:pt x="117068" y="357308"/>
                </a:lnTo>
                <a:lnTo>
                  <a:pt x="161840" y="374320"/>
                </a:lnTo>
                <a:lnTo>
                  <a:pt x="211112" y="383997"/>
                </a:lnTo>
                <a:lnTo>
                  <a:pt x="156133" y="481088"/>
                </a:lnTo>
                <a:lnTo>
                  <a:pt x="261404" y="385571"/>
                </a:lnTo>
                <a:lnTo>
                  <a:pt x="314764" y="378339"/>
                </a:lnTo>
                <a:lnTo>
                  <a:pt x="363532" y="362628"/>
                </a:lnTo>
                <a:lnTo>
                  <a:pt x="406388" y="339471"/>
                </a:lnTo>
                <a:lnTo>
                  <a:pt x="442015" y="309896"/>
                </a:lnTo>
                <a:lnTo>
                  <a:pt x="469095" y="274935"/>
                </a:lnTo>
                <a:lnTo>
                  <a:pt x="486309" y="235619"/>
                </a:lnTo>
                <a:lnTo>
                  <a:pt x="492340" y="192976"/>
                </a:lnTo>
                <a:lnTo>
                  <a:pt x="487339" y="154084"/>
                </a:lnTo>
                <a:lnTo>
                  <a:pt x="472994" y="117861"/>
                </a:lnTo>
                <a:lnTo>
                  <a:pt x="450296" y="85081"/>
                </a:lnTo>
                <a:lnTo>
                  <a:pt x="420235" y="56521"/>
                </a:lnTo>
                <a:lnTo>
                  <a:pt x="383801" y="32957"/>
                </a:lnTo>
                <a:lnTo>
                  <a:pt x="341984" y="15164"/>
                </a:lnTo>
                <a:lnTo>
                  <a:pt x="295775" y="3920"/>
                </a:lnTo>
                <a:lnTo>
                  <a:pt x="246164" y="0"/>
                </a:lnTo>
                <a:close/>
              </a:path>
            </a:pathLst>
          </a:custGeom>
          <a:solidFill>
            <a:srgbClr val="DEE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826263" y="1846624"/>
            <a:ext cx="336550" cy="288290"/>
          </a:xfrm>
          <a:custGeom>
            <a:avLst/>
            <a:gdLst/>
            <a:ahLst/>
            <a:cxnLst/>
            <a:rect l="l" t="t" r="r" b="b"/>
            <a:pathLst>
              <a:path w="336550" h="288289">
                <a:moveTo>
                  <a:pt x="211908" y="170261"/>
                </a:moveTo>
                <a:lnTo>
                  <a:pt x="90030" y="174790"/>
                </a:lnTo>
                <a:lnTo>
                  <a:pt x="0" y="288112"/>
                </a:lnTo>
                <a:lnTo>
                  <a:pt x="105270" y="192595"/>
                </a:lnTo>
                <a:lnTo>
                  <a:pt x="148035" y="191938"/>
                </a:lnTo>
                <a:lnTo>
                  <a:pt x="176361" y="187575"/>
                </a:lnTo>
                <a:lnTo>
                  <a:pt x="202911" y="175779"/>
                </a:lnTo>
                <a:lnTo>
                  <a:pt x="211908" y="170261"/>
                </a:lnTo>
                <a:close/>
              </a:path>
              <a:path w="336550" h="288289">
                <a:moveTo>
                  <a:pt x="336207" y="0"/>
                </a:moveTo>
                <a:lnTo>
                  <a:pt x="327829" y="50418"/>
                </a:lnTo>
                <a:lnTo>
                  <a:pt x="306679" y="92073"/>
                </a:lnTo>
                <a:lnTo>
                  <a:pt x="276328" y="125896"/>
                </a:lnTo>
                <a:lnTo>
                  <a:pt x="240347" y="152819"/>
                </a:lnTo>
                <a:lnTo>
                  <a:pt x="211908" y="170261"/>
                </a:lnTo>
                <a:lnTo>
                  <a:pt x="222542" y="169865"/>
                </a:lnTo>
                <a:lnTo>
                  <a:pt x="292357" y="150017"/>
                </a:lnTo>
                <a:lnTo>
                  <a:pt x="322552" y="98857"/>
                </a:lnTo>
                <a:lnTo>
                  <a:pt x="336207" y="0"/>
                </a:lnTo>
                <a:close/>
              </a:path>
            </a:pathLst>
          </a:custGeom>
          <a:solidFill>
            <a:srgbClr val="C2C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900163" y="182921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25044" y="0"/>
                </a:moveTo>
                <a:lnTo>
                  <a:pt x="7226" y="0"/>
                </a:lnTo>
                <a:lnTo>
                  <a:pt x="0" y="7226"/>
                </a:lnTo>
                <a:lnTo>
                  <a:pt x="0" y="25057"/>
                </a:lnTo>
                <a:lnTo>
                  <a:pt x="7226" y="32283"/>
                </a:lnTo>
                <a:lnTo>
                  <a:pt x="25044" y="32283"/>
                </a:lnTo>
                <a:lnTo>
                  <a:pt x="32270" y="25057"/>
                </a:lnTo>
                <a:lnTo>
                  <a:pt x="32270" y="7226"/>
                </a:lnTo>
                <a:lnTo>
                  <a:pt x="25044" y="0"/>
                </a:lnTo>
                <a:close/>
              </a:path>
            </a:pathLst>
          </a:custGeom>
          <a:solidFill>
            <a:srgbClr val="ED6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952462" y="182921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25044" y="0"/>
                </a:moveTo>
                <a:lnTo>
                  <a:pt x="7226" y="0"/>
                </a:lnTo>
                <a:lnTo>
                  <a:pt x="0" y="7226"/>
                </a:lnTo>
                <a:lnTo>
                  <a:pt x="0" y="25057"/>
                </a:lnTo>
                <a:lnTo>
                  <a:pt x="7226" y="32283"/>
                </a:lnTo>
                <a:lnTo>
                  <a:pt x="25044" y="32283"/>
                </a:lnTo>
                <a:lnTo>
                  <a:pt x="32270" y="25057"/>
                </a:lnTo>
                <a:lnTo>
                  <a:pt x="32270" y="7226"/>
                </a:lnTo>
                <a:lnTo>
                  <a:pt x="25044" y="0"/>
                </a:lnTo>
                <a:close/>
              </a:path>
            </a:pathLst>
          </a:custGeom>
          <a:solidFill>
            <a:srgbClr val="ED6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849240" y="183108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25044" y="0"/>
                </a:moveTo>
                <a:lnTo>
                  <a:pt x="7226" y="0"/>
                </a:lnTo>
                <a:lnTo>
                  <a:pt x="0" y="7226"/>
                </a:lnTo>
                <a:lnTo>
                  <a:pt x="0" y="25057"/>
                </a:lnTo>
                <a:lnTo>
                  <a:pt x="7226" y="32283"/>
                </a:lnTo>
                <a:lnTo>
                  <a:pt x="25044" y="32283"/>
                </a:lnTo>
                <a:lnTo>
                  <a:pt x="32270" y="25057"/>
                </a:lnTo>
                <a:lnTo>
                  <a:pt x="32270" y="7226"/>
                </a:lnTo>
                <a:lnTo>
                  <a:pt x="25044" y="0"/>
                </a:lnTo>
                <a:close/>
              </a:path>
            </a:pathLst>
          </a:custGeom>
          <a:solidFill>
            <a:srgbClr val="ED6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149498" y="1784506"/>
            <a:ext cx="9525" cy="27305"/>
          </a:xfrm>
          <a:custGeom>
            <a:avLst/>
            <a:gdLst/>
            <a:ahLst/>
            <a:cxnLst/>
            <a:rect l="l" t="t" r="r" b="b"/>
            <a:pathLst>
              <a:path w="9525" h="27305">
                <a:moveTo>
                  <a:pt x="508" y="0"/>
                </a:moveTo>
                <a:lnTo>
                  <a:pt x="0" y="139"/>
                </a:lnTo>
                <a:lnTo>
                  <a:pt x="2673" y="6702"/>
                </a:lnTo>
                <a:lnTo>
                  <a:pt x="5051" y="13360"/>
                </a:lnTo>
                <a:lnTo>
                  <a:pt x="7129" y="20113"/>
                </a:lnTo>
                <a:lnTo>
                  <a:pt x="8902" y="26962"/>
                </a:lnTo>
                <a:lnTo>
                  <a:pt x="9385" y="26835"/>
                </a:lnTo>
                <a:lnTo>
                  <a:pt x="7619" y="19982"/>
                </a:lnTo>
                <a:lnTo>
                  <a:pt x="5546" y="13222"/>
                </a:lnTo>
                <a:lnTo>
                  <a:pt x="3173" y="6559"/>
                </a:lnTo>
                <a:lnTo>
                  <a:pt x="508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963814" y="1784644"/>
            <a:ext cx="194945" cy="233679"/>
          </a:xfrm>
          <a:custGeom>
            <a:avLst/>
            <a:gdLst/>
            <a:ahLst/>
            <a:cxnLst/>
            <a:rect l="l" t="t" r="r" b="b"/>
            <a:pathLst>
              <a:path w="194945" h="233680">
                <a:moveTo>
                  <a:pt x="185686" y="0"/>
                </a:moveTo>
                <a:lnTo>
                  <a:pt x="131076" y="20613"/>
                </a:lnTo>
                <a:lnTo>
                  <a:pt x="82905" y="50800"/>
                </a:lnTo>
                <a:lnTo>
                  <a:pt x="48526" y="83516"/>
                </a:lnTo>
                <a:lnTo>
                  <a:pt x="22720" y="120929"/>
                </a:lnTo>
                <a:lnTo>
                  <a:pt x="5707" y="164130"/>
                </a:lnTo>
                <a:lnTo>
                  <a:pt x="0" y="209435"/>
                </a:lnTo>
                <a:lnTo>
                  <a:pt x="41" y="217114"/>
                </a:lnTo>
                <a:lnTo>
                  <a:pt x="239" y="221434"/>
                </a:lnTo>
                <a:lnTo>
                  <a:pt x="1536" y="233070"/>
                </a:lnTo>
                <a:lnTo>
                  <a:pt x="6273" y="232410"/>
                </a:lnTo>
                <a:lnTo>
                  <a:pt x="28255" y="221434"/>
                </a:lnTo>
                <a:lnTo>
                  <a:pt x="28181" y="209435"/>
                </a:lnTo>
                <a:lnTo>
                  <a:pt x="33785" y="168304"/>
                </a:lnTo>
                <a:lnTo>
                  <a:pt x="49812" y="130222"/>
                </a:lnTo>
                <a:lnTo>
                  <a:pt x="75083" y="96112"/>
                </a:lnTo>
                <a:lnTo>
                  <a:pt x="108420" y="66893"/>
                </a:lnTo>
                <a:lnTo>
                  <a:pt x="148644" y="43489"/>
                </a:lnTo>
                <a:lnTo>
                  <a:pt x="194576" y="26822"/>
                </a:lnTo>
                <a:lnTo>
                  <a:pt x="192810" y="19973"/>
                </a:lnTo>
                <a:lnTo>
                  <a:pt x="190736" y="13220"/>
                </a:lnTo>
                <a:lnTo>
                  <a:pt x="188359" y="6562"/>
                </a:lnTo>
                <a:lnTo>
                  <a:pt x="185686" y="0"/>
                </a:lnTo>
                <a:close/>
              </a:path>
            </a:pathLst>
          </a:custGeom>
          <a:solidFill>
            <a:srgbClr val="C2C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965378" y="2012569"/>
            <a:ext cx="28575" cy="5715"/>
          </a:xfrm>
          <a:custGeom>
            <a:avLst/>
            <a:gdLst/>
            <a:ahLst/>
            <a:cxnLst/>
            <a:rect l="l" t="t" r="r" b="b"/>
            <a:pathLst>
              <a:path w="28575" h="5714">
                <a:moveTo>
                  <a:pt x="13779" y="2933"/>
                </a:moveTo>
                <a:lnTo>
                  <a:pt x="9283" y="3746"/>
                </a:lnTo>
                <a:lnTo>
                  <a:pt x="4711" y="4483"/>
                </a:lnTo>
                <a:lnTo>
                  <a:pt x="0" y="5143"/>
                </a:lnTo>
                <a:lnTo>
                  <a:pt x="4241" y="4622"/>
                </a:lnTo>
                <a:lnTo>
                  <a:pt x="9207" y="3784"/>
                </a:lnTo>
                <a:lnTo>
                  <a:pt x="13779" y="2933"/>
                </a:lnTo>
                <a:close/>
              </a:path>
              <a:path w="28575" h="5714">
                <a:moveTo>
                  <a:pt x="28117" y="12"/>
                </a:moveTo>
                <a:lnTo>
                  <a:pt x="26586" y="351"/>
                </a:lnTo>
                <a:lnTo>
                  <a:pt x="28117" y="12"/>
                </a:lnTo>
                <a:close/>
              </a:path>
              <a:path w="28575" h="5714">
                <a:moveTo>
                  <a:pt x="28105" y="0"/>
                </a:moveTo>
                <a:close/>
              </a:path>
            </a:pathLst>
          </a:custGeom>
          <a:solidFill>
            <a:srgbClr val="ABB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991506" y="1801272"/>
            <a:ext cx="492759" cy="481330"/>
          </a:xfrm>
          <a:custGeom>
            <a:avLst/>
            <a:gdLst/>
            <a:ahLst/>
            <a:cxnLst/>
            <a:rect l="l" t="t" r="r" b="b"/>
            <a:pathLst>
              <a:path w="492760" h="481330">
                <a:moveTo>
                  <a:pt x="246176" y="0"/>
                </a:moveTo>
                <a:lnTo>
                  <a:pt x="196565" y="3920"/>
                </a:lnTo>
                <a:lnTo>
                  <a:pt x="150356" y="15164"/>
                </a:lnTo>
                <a:lnTo>
                  <a:pt x="108539" y="32957"/>
                </a:lnTo>
                <a:lnTo>
                  <a:pt x="72105" y="56521"/>
                </a:lnTo>
                <a:lnTo>
                  <a:pt x="42044" y="85081"/>
                </a:lnTo>
                <a:lnTo>
                  <a:pt x="19346" y="117861"/>
                </a:lnTo>
                <a:lnTo>
                  <a:pt x="5001" y="154084"/>
                </a:lnTo>
                <a:lnTo>
                  <a:pt x="0" y="192976"/>
                </a:lnTo>
                <a:lnTo>
                  <a:pt x="6031" y="235619"/>
                </a:lnTo>
                <a:lnTo>
                  <a:pt x="23245" y="274935"/>
                </a:lnTo>
                <a:lnTo>
                  <a:pt x="50325" y="309896"/>
                </a:lnTo>
                <a:lnTo>
                  <a:pt x="85952" y="339471"/>
                </a:lnTo>
                <a:lnTo>
                  <a:pt x="128808" y="362628"/>
                </a:lnTo>
                <a:lnTo>
                  <a:pt x="177576" y="378339"/>
                </a:lnTo>
                <a:lnTo>
                  <a:pt x="230936" y="385571"/>
                </a:lnTo>
                <a:lnTo>
                  <a:pt x="336207" y="481088"/>
                </a:lnTo>
                <a:lnTo>
                  <a:pt x="281241" y="383997"/>
                </a:lnTo>
                <a:lnTo>
                  <a:pt x="330508" y="374320"/>
                </a:lnTo>
                <a:lnTo>
                  <a:pt x="375276" y="357308"/>
                </a:lnTo>
                <a:lnTo>
                  <a:pt x="414424" y="333838"/>
                </a:lnTo>
                <a:lnTo>
                  <a:pt x="446828" y="304791"/>
                </a:lnTo>
                <a:lnTo>
                  <a:pt x="471364" y="271045"/>
                </a:lnTo>
                <a:lnTo>
                  <a:pt x="486909" y="233481"/>
                </a:lnTo>
                <a:lnTo>
                  <a:pt x="492340" y="192976"/>
                </a:lnTo>
                <a:lnTo>
                  <a:pt x="487339" y="154084"/>
                </a:lnTo>
                <a:lnTo>
                  <a:pt x="472996" y="117861"/>
                </a:lnTo>
                <a:lnTo>
                  <a:pt x="450300" y="85081"/>
                </a:lnTo>
                <a:lnTo>
                  <a:pt x="420241" y="56521"/>
                </a:lnTo>
                <a:lnTo>
                  <a:pt x="383809" y="32957"/>
                </a:lnTo>
                <a:lnTo>
                  <a:pt x="341995" y="15164"/>
                </a:lnTo>
                <a:lnTo>
                  <a:pt x="295787" y="3920"/>
                </a:lnTo>
                <a:lnTo>
                  <a:pt x="24617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991508" y="1994255"/>
            <a:ext cx="336550" cy="288290"/>
          </a:xfrm>
          <a:custGeom>
            <a:avLst/>
            <a:gdLst/>
            <a:ahLst/>
            <a:cxnLst/>
            <a:rect l="l" t="t" r="r" b="b"/>
            <a:pathLst>
              <a:path w="336550" h="288289">
                <a:moveTo>
                  <a:pt x="124287" y="170254"/>
                </a:moveTo>
                <a:lnTo>
                  <a:pt x="133296" y="175779"/>
                </a:lnTo>
                <a:lnTo>
                  <a:pt x="159845" y="187575"/>
                </a:lnTo>
                <a:lnTo>
                  <a:pt x="188171" y="191938"/>
                </a:lnTo>
                <a:lnTo>
                  <a:pt x="230936" y="192595"/>
                </a:lnTo>
                <a:lnTo>
                  <a:pt x="336207" y="288112"/>
                </a:lnTo>
                <a:lnTo>
                  <a:pt x="246176" y="174790"/>
                </a:lnTo>
                <a:lnTo>
                  <a:pt x="124287" y="170254"/>
                </a:lnTo>
                <a:close/>
              </a:path>
              <a:path w="336550" h="288289">
                <a:moveTo>
                  <a:pt x="0" y="0"/>
                </a:moveTo>
                <a:lnTo>
                  <a:pt x="13654" y="98850"/>
                </a:lnTo>
                <a:lnTo>
                  <a:pt x="43849" y="150007"/>
                </a:lnTo>
                <a:lnTo>
                  <a:pt x="113664" y="169858"/>
                </a:lnTo>
                <a:lnTo>
                  <a:pt x="124287" y="170254"/>
                </a:lnTo>
                <a:lnTo>
                  <a:pt x="95859" y="152819"/>
                </a:lnTo>
                <a:lnTo>
                  <a:pt x="59728" y="125578"/>
                </a:lnTo>
                <a:lnTo>
                  <a:pt x="29127" y="91225"/>
                </a:lnTo>
                <a:lnTo>
                  <a:pt x="7927" y="49465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149975" y="1903717"/>
            <a:ext cx="312907" cy="2630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698362" y="5500273"/>
            <a:ext cx="720508" cy="6030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954527" y="3424181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60" h="62864">
                <a:moveTo>
                  <a:pt x="40601" y="0"/>
                </a:moveTo>
                <a:lnTo>
                  <a:pt x="4838" y="30995"/>
                </a:lnTo>
                <a:lnTo>
                  <a:pt x="0" y="44534"/>
                </a:lnTo>
                <a:lnTo>
                  <a:pt x="1745" y="51523"/>
                </a:lnTo>
                <a:lnTo>
                  <a:pt x="6210" y="57500"/>
                </a:lnTo>
                <a:lnTo>
                  <a:pt x="12679" y="61280"/>
                </a:lnTo>
                <a:lnTo>
                  <a:pt x="19881" y="62283"/>
                </a:lnTo>
                <a:lnTo>
                  <a:pt x="26941" y="60556"/>
                </a:lnTo>
                <a:lnTo>
                  <a:pt x="32981" y="56141"/>
                </a:lnTo>
                <a:lnTo>
                  <a:pt x="55651" y="31288"/>
                </a:lnTo>
                <a:lnTo>
                  <a:pt x="59471" y="24882"/>
                </a:lnTo>
                <a:lnTo>
                  <a:pt x="60485" y="17749"/>
                </a:lnTo>
                <a:lnTo>
                  <a:pt x="58739" y="10760"/>
                </a:lnTo>
                <a:lnTo>
                  <a:pt x="54279" y="4783"/>
                </a:lnTo>
                <a:lnTo>
                  <a:pt x="47808" y="1003"/>
                </a:lnTo>
                <a:lnTo>
                  <a:pt x="40601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046783" y="3278773"/>
            <a:ext cx="229069" cy="2288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920774" y="3261771"/>
            <a:ext cx="335915" cy="292735"/>
          </a:xfrm>
          <a:custGeom>
            <a:avLst/>
            <a:gdLst/>
            <a:ahLst/>
            <a:cxnLst/>
            <a:rect l="l" t="t" r="r" b="b"/>
            <a:pathLst>
              <a:path w="335914" h="292735">
                <a:moveTo>
                  <a:pt x="49720" y="15137"/>
                </a:moveTo>
                <a:lnTo>
                  <a:pt x="0" y="105243"/>
                </a:lnTo>
                <a:lnTo>
                  <a:pt x="13830" y="107364"/>
                </a:lnTo>
                <a:lnTo>
                  <a:pt x="11811" y="109853"/>
                </a:lnTo>
                <a:lnTo>
                  <a:pt x="11684" y="118616"/>
                </a:lnTo>
                <a:lnTo>
                  <a:pt x="10778" y="130627"/>
                </a:lnTo>
                <a:lnTo>
                  <a:pt x="11155" y="137457"/>
                </a:lnTo>
                <a:lnTo>
                  <a:pt x="13425" y="141648"/>
                </a:lnTo>
                <a:lnTo>
                  <a:pt x="39357" y="163892"/>
                </a:lnTo>
                <a:lnTo>
                  <a:pt x="160121" y="277988"/>
                </a:lnTo>
                <a:lnTo>
                  <a:pt x="170280" y="288260"/>
                </a:lnTo>
                <a:lnTo>
                  <a:pt x="177045" y="292147"/>
                </a:lnTo>
                <a:lnTo>
                  <a:pt x="183442" y="290050"/>
                </a:lnTo>
                <a:lnTo>
                  <a:pt x="192506" y="282383"/>
                </a:lnTo>
                <a:lnTo>
                  <a:pt x="199402" y="277988"/>
                </a:lnTo>
                <a:lnTo>
                  <a:pt x="200901" y="273150"/>
                </a:lnTo>
                <a:lnTo>
                  <a:pt x="202755" y="261148"/>
                </a:lnTo>
                <a:lnTo>
                  <a:pt x="200558" y="255141"/>
                </a:lnTo>
                <a:lnTo>
                  <a:pt x="196062" y="251077"/>
                </a:lnTo>
                <a:lnTo>
                  <a:pt x="117906" y="182218"/>
                </a:lnTo>
                <a:lnTo>
                  <a:pt x="184449" y="182218"/>
                </a:lnTo>
                <a:lnTo>
                  <a:pt x="153403" y="154278"/>
                </a:lnTo>
                <a:lnTo>
                  <a:pt x="223221" y="154278"/>
                </a:lnTo>
                <a:lnTo>
                  <a:pt x="176847" y="113511"/>
                </a:lnTo>
                <a:lnTo>
                  <a:pt x="242938" y="113511"/>
                </a:lnTo>
                <a:lnTo>
                  <a:pt x="182727" y="60920"/>
                </a:lnTo>
                <a:lnTo>
                  <a:pt x="173532" y="39508"/>
                </a:lnTo>
                <a:lnTo>
                  <a:pt x="182156" y="28522"/>
                </a:lnTo>
                <a:lnTo>
                  <a:pt x="181038" y="16216"/>
                </a:lnTo>
                <a:lnTo>
                  <a:pt x="180456" y="15860"/>
                </a:lnTo>
                <a:lnTo>
                  <a:pt x="71335" y="15860"/>
                </a:lnTo>
                <a:lnTo>
                  <a:pt x="49720" y="15137"/>
                </a:lnTo>
                <a:close/>
              </a:path>
              <a:path w="335914" h="292735">
                <a:moveTo>
                  <a:pt x="184449" y="182218"/>
                </a:moveTo>
                <a:lnTo>
                  <a:pt x="117906" y="182218"/>
                </a:lnTo>
                <a:lnTo>
                  <a:pt x="219875" y="269975"/>
                </a:lnTo>
                <a:lnTo>
                  <a:pt x="231916" y="277712"/>
                </a:lnTo>
                <a:lnTo>
                  <a:pt x="239056" y="280200"/>
                </a:lnTo>
                <a:lnTo>
                  <a:pt x="244108" y="277356"/>
                </a:lnTo>
                <a:lnTo>
                  <a:pt x="249885" y="269098"/>
                </a:lnTo>
                <a:lnTo>
                  <a:pt x="252336" y="266851"/>
                </a:lnTo>
                <a:lnTo>
                  <a:pt x="253873" y="264272"/>
                </a:lnTo>
                <a:lnTo>
                  <a:pt x="257463" y="254189"/>
                </a:lnTo>
                <a:lnTo>
                  <a:pt x="255219" y="245908"/>
                </a:lnTo>
                <a:lnTo>
                  <a:pt x="184449" y="182218"/>
                </a:lnTo>
                <a:close/>
              </a:path>
              <a:path w="335914" h="292735">
                <a:moveTo>
                  <a:pt x="223221" y="154278"/>
                </a:moveTo>
                <a:lnTo>
                  <a:pt x="153403" y="154278"/>
                </a:lnTo>
                <a:lnTo>
                  <a:pt x="261569" y="248220"/>
                </a:lnTo>
                <a:lnTo>
                  <a:pt x="270133" y="254201"/>
                </a:lnTo>
                <a:lnTo>
                  <a:pt x="275799" y="256208"/>
                </a:lnTo>
                <a:lnTo>
                  <a:pt x="281243" y="254303"/>
                </a:lnTo>
                <a:lnTo>
                  <a:pt x="289001" y="248499"/>
                </a:lnTo>
                <a:lnTo>
                  <a:pt x="296316" y="241387"/>
                </a:lnTo>
                <a:lnTo>
                  <a:pt x="299059" y="226884"/>
                </a:lnTo>
                <a:lnTo>
                  <a:pt x="296164" y="218400"/>
                </a:lnTo>
                <a:lnTo>
                  <a:pt x="223221" y="154278"/>
                </a:lnTo>
                <a:close/>
              </a:path>
              <a:path w="335914" h="292735">
                <a:moveTo>
                  <a:pt x="242938" y="113511"/>
                </a:moveTo>
                <a:lnTo>
                  <a:pt x="176847" y="113511"/>
                </a:lnTo>
                <a:lnTo>
                  <a:pt x="299516" y="218057"/>
                </a:lnTo>
                <a:lnTo>
                  <a:pt x="302996" y="221092"/>
                </a:lnTo>
                <a:lnTo>
                  <a:pt x="307301" y="223048"/>
                </a:lnTo>
                <a:lnTo>
                  <a:pt x="324827" y="225106"/>
                </a:lnTo>
                <a:lnTo>
                  <a:pt x="329031" y="218400"/>
                </a:lnTo>
                <a:lnTo>
                  <a:pt x="335407" y="211783"/>
                </a:lnTo>
                <a:lnTo>
                  <a:pt x="335826" y="206373"/>
                </a:lnTo>
                <a:lnTo>
                  <a:pt x="333743" y="195248"/>
                </a:lnTo>
                <a:lnTo>
                  <a:pt x="330847" y="190295"/>
                </a:lnTo>
                <a:lnTo>
                  <a:pt x="242938" y="113511"/>
                </a:lnTo>
                <a:close/>
              </a:path>
              <a:path w="335914" h="292735">
                <a:moveTo>
                  <a:pt x="116941" y="0"/>
                </a:moveTo>
                <a:lnTo>
                  <a:pt x="72809" y="14832"/>
                </a:lnTo>
                <a:lnTo>
                  <a:pt x="71335" y="15860"/>
                </a:lnTo>
                <a:lnTo>
                  <a:pt x="180456" y="15860"/>
                </a:lnTo>
                <a:lnTo>
                  <a:pt x="132727" y="544"/>
                </a:lnTo>
                <a:lnTo>
                  <a:pt x="116941" y="0"/>
                </a:lnTo>
                <a:close/>
              </a:path>
            </a:pathLst>
          </a:custGeom>
          <a:solidFill>
            <a:srgbClr val="A3D3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023470" y="3258368"/>
            <a:ext cx="236220" cy="132080"/>
          </a:xfrm>
          <a:custGeom>
            <a:avLst/>
            <a:gdLst/>
            <a:ahLst/>
            <a:cxnLst/>
            <a:rect l="l" t="t" r="r" b="b"/>
            <a:pathLst>
              <a:path w="236220" h="132079">
                <a:moveTo>
                  <a:pt x="204364" y="58335"/>
                </a:moveTo>
                <a:lnTo>
                  <a:pt x="80505" y="58335"/>
                </a:lnTo>
                <a:lnTo>
                  <a:pt x="72481" y="69740"/>
                </a:lnTo>
                <a:lnTo>
                  <a:pt x="75414" y="78422"/>
                </a:lnTo>
                <a:lnTo>
                  <a:pt x="94351" y="88773"/>
                </a:lnTo>
                <a:lnTo>
                  <a:pt x="134340" y="105185"/>
                </a:lnTo>
                <a:lnTo>
                  <a:pt x="158168" y="105802"/>
                </a:lnTo>
                <a:lnTo>
                  <a:pt x="174377" y="108735"/>
                </a:lnTo>
                <a:lnTo>
                  <a:pt x="190404" y="116440"/>
                </a:lnTo>
                <a:lnTo>
                  <a:pt x="213690" y="131373"/>
                </a:lnTo>
                <a:lnTo>
                  <a:pt x="229806" y="132008"/>
                </a:lnTo>
                <a:lnTo>
                  <a:pt x="235788" y="108399"/>
                </a:lnTo>
                <a:lnTo>
                  <a:pt x="204364" y="58335"/>
                </a:lnTo>
                <a:close/>
              </a:path>
              <a:path w="236220" h="132079">
                <a:moveTo>
                  <a:pt x="103034" y="0"/>
                </a:moveTo>
                <a:lnTo>
                  <a:pt x="59855" y="11071"/>
                </a:lnTo>
                <a:lnTo>
                  <a:pt x="23596" y="48963"/>
                </a:lnTo>
                <a:lnTo>
                  <a:pt x="10401" y="62022"/>
                </a:lnTo>
                <a:lnTo>
                  <a:pt x="3621" y="69762"/>
                </a:lnTo>
                <a:lnTo>
                  <a:pt x="1109" y="75230"/>
                </a:lnTo>
                <a:lnTo>
                  <a:pt x="723" y="81475"/>
                </a:lnTo>
                <a:lnTo>
                  <a:pt x="0" y="83443"/>
                </a:lnTo>
                <a:lnTo>
                  <a:pt x="228" y="87342"/>
                </a:lnTo>
                <a:lnTo>
                  <a:pt x="4861" y="99880"/>
                </a:lnTo>
                <a:lnTo>
                  <a:pt x="14981" y="107357"/>
                </a:lnTo>
                <a:lnTo>
                  <a:pt x="27580" y="108634"/>
                </a:lnTo>
                <a:lnTo>
                  <a:pt x="39649" y="102569"/>
                </a:lnTo>
                <a:lnTo>
                  <a:pt x="43666" y="98583"/>
                </a:lnTo>
                <a:lnTo>
                  <a:pt x="47945" y="93862"/>
                </a:lnTo>
                <a:lnTo>
                  <a:pt x="52486" y="88348"/>
                </a:lnTo>
                <a:lnTo>
                  <a:pt x="57289" y="81983"/>
                </a:lnTo>
                <a:lnTo>
                  <a:pt x="80505" y="58335"/>
                </a:lnTo>
                <a:lnTo>
                  <a:pt x="204364" y="58335"/>
                </a:lnTo>
                <a:lnTo>
                  <a:pt x="188620" y="33253"/>
                </a:lnTo>
                <a:lnTo>
                  <a:pt x="148272" y="4627"/>
                </a:lnTo>
                <a:lnTo>
                  <a:pt x="120561" y="577"/>
                </a:lnTo>
                <a:lnTo>
                  <a:pt x="103034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992949" y="3453029"/>
            <a:ext cx="107616" cy="102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256701" y="3124324"/>
            <a:ext cx="167640" cy="222885"/>
          </a:xfrm>
          <a:custGeom>
            <a:avLst/>
            <a:gdLst/>
            <a:ahLst/>
            <a:cxnLst/>
            <a:rect l="l" t="t" r="r" b="b"/>
            <a:pathLst>
              <a:path w="167639" h="222885">
                <a:moveTo>
                  <a:pt x="117970" y="0"/>
                </a:moveTo>
                <a:lnTo>
                  <a:pt x="2044" y="81737"/>
                </a:lnTo>
                <a:lnTo>
                  <a:pt x="0" y="83146"/>
                </a:lnTo>
                <a:lnTo>
                  <a:pt x="100152" y="222351"/>
                </a:lnTo>
                <a:lnTo>
                  <a:pt x="100418" y="222618"/>
                </a:lnTo>
                <a:lnTo>
                  <a:pt x="102463" y="221221"/>
                </a:lnTo>
                <a:lnTo>
                  <a:pt x="167246" y="175475"/>
                </a:lnTo>
                <a:lnTo>
                  <a:pt x="167271" y="171678"/>
                </a:lnTo>
                <a:lnTo>
                  <a:pt x="166286" y="146268"/>
                </a:lnTo>
                <a:lnTo>
                  <a:pt x="158618" y="97115"/>
                </a:lnTo>
                <a:lnTo>
                  <a:pt x="145261" y="54237"/>
                </a:lnTo>
                <a:lnTo>
                  <a:pt x="128156" y="17432"/>
                </a:lnTo>
                <a:lnTo>
                  <a:pt x="117970" y="0"/>
                </a:lnTo>
                <a:close/>
              </a:path>
            </a:pathLst>
          </a:custGeom>
          <a:solidFill>
            <a:srgbClr val="FFA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191784" y="3204074"/>
            <a:ext cx="167640" cy="191135"/>
          </a:xfrm>
          <a:custGeom>
            <a:avLst/>
            <a:gdLst/>
            <a:ahLst/>
            <a:cxnLst/>
            <a:rect l="l" t="t" r="r" b="b"/>
            <a:pathLst>
              <a:path w="167639" h="191135">
                <a:moveTo>
                  <a:pt x="61194" y="0"/>
                </a:moveTo>
                <a:lnTo>
                  <a:pt x="7459" y="31308"/>
                </a:lnTo>
                <a:lnTo>
                  <a:pt x="0" y="43153"/>
                </a:lnTo>
                <a:lnTo>
                  <a:pt x="174" y="50152"/>
                </a:lnTo>
                <a:lnTo>
                  <a:pt x="3141" y="56759"/>
                </a:lnTo>
                <a:lnTo>
                  <a:pt x="94251" y="183302"/>
                </a:lnTo>
                <a:lnTo>
                  <a:pt x="99587" y="188239"/>
                </a:lnTo>
                <a:lnTo>
                  <a:pt x="106213" y="190690"/>
                </a:lnTo>
                <a:lnTo>
                  <a:pt x="113284" y="190517"/>
                </a:lnTo>
                <a:lnTo>
                  <a:pt x="119956" y="187582"/>
                </a:lnTo>
                <a:lnTo>
                  <a:pt x="159948" y="159375"/>
                </a:lnTo>
                <a:lnTo>
                  <a:pt x="164932" y="154095"/>
                </a:lnTo>
                <a:lnTo>
                  <a:pt x="167408" y="147537"/>
                </a:lnTo>
                <a:lnTo>
                  <a:pt x="167233" y="140539"/>
                </a:lnTo>
                <a:lnTo>
                  <a:pt x="164266" y="133937"/>
                </a:lnTo>
                <a:lnTo>
                  <a:pt x="73156" y="7381"/>
                </a:lnTo>
                <a:lnTo>
                  <a:pt x="67820" y="2450"/>
                </a:lnTo>
                <a:lnTo>
                  <a:pt x="61194" y="0"/>
                </a:lnTo>
                <a:close/>
              </a:path>
            </a:pathLst>
          </a:custGeom>
          <a:solidFill>
            <a:srgbClr val="A3D3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236917" y="3269746"/>
            <a:ext cx="123825" cy="125095"/>
          </a:xfrm>
          <a:custGeom>
            <a:avLst/>
            <a:gdLst/>
            <a:ahLst/>
            <a:cxnLst/>
            <a:rect l="l" t="t" r="r" b="b"/>
            <a:pathLst>
              <a:path w="123825" h="125095">
                <a:moveTo>
                  <a:pt x="69989" y="0"/>
                </a:moveTo>
                <a:lnTo>
                  <a:pt x="0" y="49402"/>
                </a:lnTo>
                <a:lnTo>
                  <a:pt x="49123" y="117640"/>
                </a:lnTo>
                <a:lnTo>
                  <a:pt x="54459" y="122569"/>
                </a:lnTo>
                <a:lnTo>
                  <a:pt x="61085" y="125017"/>
                </a:lnTo>
                <a:lnTo>
                  <a:pt x="68156" y="124842"/>
                </a:lnTo>
                <a:lnTo>
                  <a:pt x="74828" y="121907"/>
                </a:lnTo>
                <a:lnTo>
                  <a:pt x="120802" y="89484"/>
                </a:lnTo>
                <a:lnTo>
                  <a:pt x="123444" y="82295"/>
                </a:lnTo>
                <a:lnTo>
                  <a:pt x="121754" y="72999"/>
                </a:lnTo>
                <a:lnTo>
                  <a:pt x="120751" y="70510"/>
                </a:lnTo>
                <a:lnTo>
                  <a:pt x="69989" y="0"/>
                </a:lnTo>
                <a:close/>
              </a:path>
            </a:pathLst>
          </a:custGeom>
          <a:solidFill>
            <a:srgbClr val="A3D3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764755" y="3121035"/>
            <a:ext cx="174625" cy="226060"/>
          </a:xfrm>
          <a:custGeom>
            <a:avLst/>
            <a:gdLst/>
            <a:ahLst/>
            <a:cxnLst/>
            <a:rect l="l" t="t" r="r" b="b"/>
            <a:pathLst>
              <a:path w="174625" h="226060">
                <a:moveTo>
                  <a:pt x="51371" y="0"/>
                </a:moveTo>
                <a:lnTo>
                  <a:pt x="31684" y="35213"/>
                </a:lnTo>
                <a:lnTo>
                  <a:pt x="16446" y="72923"/>
                </a:lnTo>
                <a:lnTo>
                  <a:pt x="4322" y="121940"/>
                </a:lnTo>
                <a:lnTo>
                  <a:pt x="0" y="173558"/>
                </a:lnTo>
                <a:lnTo>
                  <a:pt x="0" y="173964"/>
                </a:lnTo>
                <a:lnTo>
                  <a:pt x="71767" y="224637"/>
                </a:lnTo>
                <a:lnTo>
                  <a:pt x="73774" y="226060"/>
                </a:lnTo>
                <a:lnTo>
                  <a:pt x="174180" y="86601"/>
                </a:lnTo>
                <a:lnTo>
                  <a:pt x="51371" y="0"/>
                </a:lnTo>
                <a:close/>
              </a:path>
            </a:pathLst>
          </a:custGeom>
          <a:solidFill>
            <a:srgbClr val="A3D3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764763" y="3193967"/>
            <a:ext cx="135890" cy="156845"/>
          </a:xfrm>
          <a:custGeom>
            <a:avLst/>
            <a:gdLst/>
            <a:ahLst/>
            <a:cxnLst/>
            <a:rect l="l" t="t" r="r" b="b"/>
            <a:pathLst>
              <a:path w="135889" h="156845">
                <a:moveTo>
                  <a:pt x="17424" y="0"/>
                </a:moveTo>
                <a:lnTo>
                  <a:pt x="10011" y="24641"/>
                </a:lnTo>
                <a:lnTo>
                  <a:pt x="4578" y="50030"/>
                </a:lnTo>
                <a:lnTo>
                  <a:pt x="1211" y="76082"/>
                </a:lnTo>
                <a:lnTo>
                  <a:pt x="0" y="102717"/>
                </a:lnTo>
                <a:lnTo>
                  <a:pt x="76276" y="154520"/>
                </a:lnTo>
                <a:lnTo>
                  <a:pt x="78447" y="156133"/>
                </a:lnTo>
                <a:lnTo>
                  <a:pt x="135318" y="80479"/>
                </a:lnTo>
                <a:lnTo>
                  <a:pt x="131584" y="77723"/>
                </a:lnTo>
                <a:lnTo>
                  <a:pt x="131571" y="77495"/>
                </a:lnTo>
                <a:lnTo>
                  <a:pt x="17424" y="0"/>
                </a:lnTo>
                <a:close/>
              </a:path>
            </a:pathLst>
          </a:custGeom>
          <a:solidFill>
            <a:srgbClr val="5AA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842120" y="3204228"/>
            <a:ext cx="167640" cy="191135"/>
          </a:xfrm>
          <a:custGeom>
            <a:avLst/>
            <a:gdLst/>
            <a:ahLst/>
            <a:cxnLst/>
            <a:rect l="l" t="t" r="r" b="b"/>
            <a:pathLst>
              <a:path w="167639" h="191135">
                <a:moveTo>
                  <a:pt x="106213" y="0"/>
                </a:moveTo>
                <a:lnTo>
                  <a:pt x="3141" y="133937"/>
                </a:lnTo>
                <a:lnTo>
                  <a:pt x="0" y="147537"/>
                </a:lnTo>
                <a:lnTo>
                  <a:pt x="2475" y="154095"/>
                </a:lnTo>
                <a:lnTo>
                  <a:pt x="7459" y="159375"/>
                </a:lnTo>
                <a:lnTo>
                  <a:pt x="47451" y="187582"/>
                </a:lnTo>
                <a:lnTo>
                  <a:pt x="54124" y="190517"/>
                </a:lnTo>
                <a:lnTo>
                  <a:pt x="61194" y="190690"/>
                </a:lnTo>
                <a:lnTo>
                  <a:pt x="67820" y="188239"/>
                </a:lnTo>
                <a:lnTo>
                  <a:pt x="73156" y="183302"/>
                </a:lnTo>
                <a:lnTo>
                  <a:pt x="164266" y="56759"/>
                </a:lnTo>
                <a:lnTo>
                  <a:pt x="167233" y="50152"/>
                </a:lnTo>
                <a:lnTo>
                  <a:pt x="167408" y="43153"/>
                </a:lnTo>
                <a:lnTo>
                  <a:pt x="164932" y="36594"/>
                </a:lnTo>
                <a:lnTo>
                  <a:pt x="159948" y="31308"/>
                </a:lnTo>
                <a:lnTo>
                  <a:pt x="119956" y="3114"/>
                </a:lnTo>
                <a:lnTo>
                  <a:pt x="113284" y="173"/>
                </a:lnTo>
                <a:lnTo>
                  <a:pt x="106213" y="0"/>
                </a:lnTo>
                <a:close/>
              </a:path>
            </a:pathLst>
          </a:custGeom>
          <a:solidFill>
            <a:srgbClr val="345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841122" y="3271502"/>
            <a:ext cx="118110" cy="124460"/>
          </a:xfrm>
          <a:custGeom>
            <a:avLst/>
            <a:gdLst/>
            <a:ahLst/>
            <a:cxnLst/>
            <a:rect l="l" t="t" r="r" b="b"/>
            <a:pathLst>
              <a:path w="118110" h="124460">
                <a:moveTo>
                  <a:pt x="52235" y="0"/>
                </a:moveTo>
                <a:lnTo>
                  <a:pt x="2781" y="70967"/>
                </a:lnTo>
                <a:lnTo>
                  <a:pt x="1778" y="73469"/>
                </a:lnTo>
                <a:lnTo>
                  <a:pt x="0" y="82740"/>
                </a:lnTo>
                <a:lnTo>
                  <a:pt x="2374" y="89827"/>
                </a:lnTo>
                <a:lnTo>
                  <a:pt x="45377" y="121196"/>
                </a:lnTo>
                <a:lnTo>
                  <a:pt x="51643" y="123988"/>
                </a:lnTo>
                <a:lnTo>
                  <a:pt x="58343" y="124031"/>
                </a:lnTo>
                <a:lnTo>
                  <a:pt x="64672" y="121478"/>
                </a:lnTo>
                <a:lnTo>
                  <a:pt x="69824" y="116484"/>
                </a:lnTo>
                <a:lnTo>
                  <a:pt x="117678" y="47802"/>
                </a:lnTo>
                <a:lnTo>
                  <a:pt x="52235" y="0"/>
                </a:lnTo>
                <a:close/>
              </a:path>
            </a:pathLst>
          </a:custGeom>
          <a:solidFill>
            <a:srgbClr val="345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207116" y="324056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132" y="0"/>
                </a:moveTo>
                <a:lnTo>
                  <a:pt x="4876" y="63"/>
                </a:lnTo>
                <a:lnTo>
                  <a:pt x="38" y="4889"/>
                </a:lnTo>
                <a:lnTo>
                  <a:pt x="0" y="17145"/>
                </a:lnTo>
                <a:lnTo>
                  <a:pt x="4991" y="22034"/>
                </a:lnTo>
                <a:lnTo>
                  <a:pt x="17259" y="21971"/>
                </a:lnTo>
                <a:lnTo>
                  <a:pt x="22072" y="17145"/>
                </a:lnTo>
                <a:lnTo>
                  <a:pt x="22136" y="4889"/>
                </a:lnTo>
                <a:lnTo>
                  <a:pt x="17132" y="0"/>
                </a:lnTo>
                <a:close/>
              </a:path>
            </a:pathLst>
          </a:custGeom>
          <a:solidFill>
            <a:srgbClr val="FFA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738916" y="2962536"/>
            <a:ext cx="698500" cy="691515"/>
          </a:xfrm>
          <a:custGeom>
            <a:avLst/>
            <a:gdLst/>
            <a:ahLst/>
            <a:cxnLst/>
            <a:rect l="l" t="t" r="r" b="b"/>
            <a:pathLst>
              <a:path w="698500" h="691514">
                <a:moveTo>
                  <a:pt x="349186" y="0"/>
                </a:moveTo>
                <a:lnTo>
                  <a:pt x="301868" y="3160"/>
                </a:lnTo>
                <a:lnTo>
                  <a:pt x="256465" y="12365"/>
                </a:lnTo>
                <a:lnTo>
                  <a:pt x="213396" y="27200"/>
                </a:lnTo>
                <a:lnTo>
                  <a:pt x="173081" y="47250"/>
                </a:lnTo>
                <a:lnTo>
                  <a:pt x="135939" y="72100"/>
                </a:lnTo>
                <a:lnTo>
                  <a:pt x="102388" y="101334"/>
                </a:lnTo>
                <a:lnTo>
                  <a:pt x="72850" y="134539"/>
                </a:lnTo>
                <a:lnTo>
                  <a:pt x="47742" y="171299"/>
                </a:lnTo>
                <a:lnTo>
                  <a:pt x="27483" y="211199"/>
                </a:lnTo>
                <a:lnTo>
                  <a:pt x="12494" y="253825"/>
                </a:lnTo>
                <a:lnTo>
                  <a:pt x="3193" y="298760"/>
                </a:lnTo>
                <a:lnTo>
                  <a:pt x="0" y="345592"/>
                </a:lnTo>
                <a:lnTo>
                  <a:pt x="3193" y="392426"/>
                </a:lnTo>
                <a:lnTo>
                  <a:pt x="12494" y="437365"/>
                </a:lnTo>
                <a:lnTo>
                  <a:pt x="27483" y="479992"/>
                </a:lnTo>
                <a:lnTo>
                  <a:pt x="47742" y="519894"/>
                </a:lnTo>
                <a:lnTo>
                  <a:pt x="72850" y="556655"/>
                </a:lnTo>
                <a:lnTo>
                  <a:pt x="102388" y="589861"/>
                </a:lnTo>
                <a:lnTo>
                  <a:pt x="135939" y="619096"/>
                </a:lnTo>
                <a:lnTo>
                  <a:pt x="173081" y="643946"/>
                </a:lnTo>
                <a:lnTo>
                  <a:pt x="213396" y="663996"/>
                </a:lnTo>
                <a:lnTo>
                  <a:pt x="256465" y="678831"/>
                </a:lnTo>
                <a:lnTo>
                  <a:pt x="301868" y="688036"/>
                </a:lnTo>
                <a:lnTo>
                  <a:pt x="349186" y="691197"/>
                </a:lnTo>
                <a:lnTo>
                  <a:pt x="396504" y="688036"/>
                </a:lnTo>
                <a:lnTo>
                  <a:pt x="441907" y="678831"/>
                </a:lnTo>
                <a:lnTo>
                  <a:pt x="484976" y="663996"/>
                </a:lnTo>
                <a:lnTo>
                  <a:pt x="488505" y="662241"/>
                </a:lnTo>
                <a:lnTo>
                  <a:pt x="349186" y="662241"/>
                </a:lnTo>
                <a:lnTo>
                  <a:pt x="301972" y="658801"/>
                </a:lnTo>
                <a:lnTo>
                  <a:pt x="256887" y="648812"/>
                </a:lnTo>
                <a:lnTo>
                  <a:pt x="214432" y="632765"/>
                </a:lnTo>
                <a:lnTo>
                  <a:pt x="175104" y="611156"/>
                </a:lnTo>
                <a:lnTo>
                  <a:pt x="139403" y="584477"/>
                </a:lnTo>
                <a:lnTo>
                  <a:pt x="107825" y="553223"/>
                </a:lnTo>
                <a:lnTo>
                  <a:pt x="80872" y="517887"/>
                </a:lnTo>
                <a:lnTo>
                  <a:pt x="59040" y="478962"/>
                </a:lnTo>
                <a:lnTo>
                  <a:pt x="42828" y="436942"/>
                </a:lnTo>
                <a:lnTo>
                  <a:pt x="32735" y="392321"/>
                </a:lnTo>
                <a:lnTo>
                  <a:pt x="29260" y="345592"/>
                </a:lnTo>
                <a:lnTo>
                  <a:pt x="32735" y="298863"/>
                </a:lnTo>
                <a:lnTo>
                  <a:pt x="42828" y="254242"/>
                </a:lnTo>
                <a:lnTo>
                  <a:pt x="59040" y="212222"/>
                </a:lnTo>
                <a:lnTo>
                  <a:pt x="80872" y="173297"/>
                </a:lnTo>
                <a:lnTo>
                  <a:pt x="107825" y="137961"/>
                </a:lnTo>
                <a:lnTo>
                  <a:pt x="139403" y="106706"/>
                </a:lnTo>
                <a:lnTo>
                  <a:pt x="175104" y="80028"/>
                </a:lnTo>
                <a:lnTo>
                  <a:pt x="214432" y="58419"/>
                </a:lnTo>
                <a:lnTo>
                  <a:pt x="256887" y="42372"/>
                </a:lnTo>
                <a:lnTo>
                  <a:pt x="301972" y="32382"/>
                </a:lnTo>
                <a:lnTo>
                  <a:pt x="349186" y="28943"/>
                </a:lnTo>
                <a:lnTo>
                  <a:pt x="488480" y="28943"/>
                </a:lnTo>
                <a:lnTo>
                  <a:pt x="484976" y="27200"/>
                </a:lnTo>
                <a:lnTo>
                  <a:pt x="441907" y="12365"/>
                </a:lnTo>
                <a:lnTo>
                  <a:pt x="396504" y="3160"/>
                </a:lnTo>
                <a:lnTo>
                  <a:pt x="349186" y="0"/>
                </a:lnTo>
                <a:close/>
              </a:path>
              <a:path w="698500" h="691514">
                <a:moveTo>
                  <a:pt x="488480" y="28943"/>
                </a:moveTo>
                <a:lnTo>
                  <a:pt x="349186" y="28943"/>
                </a:lnTo>
                <a:lnTo>
                  <a:pt x="396400" y="32382"/>
                </a:lnTo>
                <a:lnTo>
                  <a:pt x="441485" y="42372"/>
                </a:lnTo>
                <a:lnTo>
                  <a:pt x="483940" y="58419"/>
                </a:lnTo>
                <a:lnTo>
                  <a:pt x="523268" y="80028"/>
                </a:lnTo>
                <a:lnTo>
                  <a:pt x="558969" y="106706"/>
                </a:lnTo>
                <a:lnTo>
                  <a:pt x="590547" y="137961"/>
                </a:lnTo>
                <a:lnTo>
                  <a:pt x="617500" y="173297"/>
                </a:lnTo>
                <a:lnTo>
                  <a:pt x="639332" y="212222"/>
                </a:lnTo>
                <a:lnTo>
                  <a:pt x="655544" y="254242"/>
                </a:lnTo>
                <a:lnTo>
                  <a:pt x="665637" y="298863"/>
                </a:lnTo>
                <a:lnTo>
                  <a:pt x="669112" y="345592"/>
                </a:lnTo>
                <a:lnTo>
                  <a:pt x="665637" y="392321"/>
                </a:lnTo>
                <a:lnTo>
                  <a:pt x="655544" y="436942"/>
                </a:lnTo>
                <a:lnTo>
                  <a:pt x="639332" y="478962"/>
                </a:lnTo>
                <a:lnTo>
                  <a:pt x="617500" y="517887"/>
                </a:lnTo>
                <a:lnTo>
                  <a:pt x="590547" y="553223"/>
                </a:lnTo>
                <a:lnTo>
                  <a:pt x="558969" y="584477"/>
                </a:lnTo>
                <a:lnTo>
                  <a:pt x="523268" y="611156"/>
                </a:lnTo>
                <a:lnTo>
                  <a:pt x="483940" y="632765"/>
                </a:lnTo>
                <a:lnTo>
                  <a:pt x="441485" y="648812"/>
                </a:lnTo>
                <a:lnTo>
                  <a:pt x="396400" y="658801"/>
                </a:lnTo>
                <a:lnTo>
                  <a:pt x="349186" y="662241"/>
                </a:lnTo>
                <a:lnTo>
                  <a:pt x="488505" y="662241"/>
                </a:lnTo>
                <a:lnTo>
                  <a:pt x="525291" y="643946"/>
                </a:lnTo>
                <a:lnTo>
                  <a:pt x="562433" y="619096"/>
                </a:lnTo>
                <a:lnTo>
                  <a:pt x="595984" y="589861"/>
                </a:lnTo>
                <a:lnTo>
                  <a:pt x="625522" y="556655"/>
                </a:lnTo>
                <a:lnTo>
                  <a:pt x="650630" y="519894"/>
                </a:lnTo>
                <a:lnTo>
                  <a:pt x="670889" y="479992"/>
                </a:lnTo>
                <a:lnTo>
                  <a:pt x="685878" y="437365"/>
                </a:lnTo>
                <a:lnTo>
                  <a:pt x="695179" y="392426"/>
                </a:lnTo>
                <a:lnTo>
                  <a:pt x="698373" y="345592"/>
                </a:lnTo>
                <a:lnTo>
                  <a:pt x="695179" y="298760"/>
                </a:lnTo>
                <a:lnTo>
                  <a:pt x="685878" y="253825"/>
                </a:lnTo>
                <a:lnTo>
                  <a:pt x="670889" y="211199"/>
                </a:lnTo>
                <a:lnTo>
                  <a:pt x="650630" y="171299"/>
                </a:lnTo>
                <a:lnTo>
                  <a:pt x="625522" y="134539"/>
                </a:lnTo>
                <a:lnTo>
                  <a:pt x="595984" y="101334"/>
                </a:lnTo>
                <a:lnTo>
                  <a:pt x="562433" y="72100"/>
                </a:lnTo>
                <a:lnTo>
                  <a:pt x="525291" y="47250"/>
                </a:lnTo>
                <a:lnTo>
                  <a:pt x="488480" y="28943"/>
                </a:lnTo>
                <a:close/>
              </a:path>
            </a:pathLst>
          </a:custGeom>
          <a:solidFill>
            <a:srgbClr val="345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25311" y="5586295"/>
            <a:ext cx="364490" cy="504825"/>
          </a:xfrm>
          <a:custGeom>
            <a:avLst/>
            <a:gdLst/>
            <a:ahLst/>
            <a:cxnLst/>
            <a:rect l="l" t="t" r="r" b="b"/>
            <a:pathLst>
              <a:path w="364490" h="504825">
                <a:moveTo>
                  <a:pt x="283794" y="0"/>
                </a:moveTo>
                <a:lnTo>
                  <a:pt x="0" y="0"/>
                </a:lnTo>
                <a:lnTo>
                  <a:pt x="0" y="504545"/>
                </a:lnTo>
                <a:lnTo>
                  <a:pt x="363969" y="504545"/>
                </a:lnTo>
                <a:lnTo>
                  <a:pt x="364350" y="86321"/>
                </a:lnTo>
                <a:lnTo>
                  <a:pt x="283794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909034" y="5586295"/>
            <a:ext cx="81009" cy="1674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44385" y="5999994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504" y="0"/>
                </a:lnTo>
              </a:path>
            </a:pathLst>
          </a:custGeom>
          <a:ln w="5041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44385" y="6020568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504" y="0"/>
                </a:lnTo>
              </a:path>
            </a:pathLst>
          </a:custGeom>
          <a:ln w="5041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44385" y="6041142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504" y="0"/>
                </a:lnTo>
              </a:path>
            </a:pathLst>
          </a:custGeom>
          <a:ln w="5041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83852" y="5500284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19" h="655320">
                <a:moveTo>
                  <a:pt x="327533" y="0"/>
                </a:moveTo>
                <a:lnTo>
                  <a:pt x="279196" y="3557"/>
                </a:lnTo>
                <a:lnTo>
                  <a:pt x="233041" y="13890"/>
                </a:lnTo>
                <a:lnTo>
                  <a:pt x="189576" y="30487"/>
                </a:lnTo>
                <a:lnTo>
                  <a:pt x="149313" y="52839"/>
                </a:lnTo>
                <a:lnTo>
                  <a:pt x="112762" y="80434"/>
                </a:lnTo>
                <a:lnTo>
                  <a:pt x="80434" y="112762"/>
                </a:lnTo>
                <a:lnTo>
                  <a:pt x="52839" y="149313"/>
                </a:lnTo>
                <a:lnTo>
                  <a:pt x="30487" y="189576"/>
                </a:lnTo>
                <a:lnTo>
                  <a:pt x="13890" y="233041"/>
                </a:lnTo>
                <a:lnTo>
                  <a:pt x="3557" y="279196"/>
                </a:lnTo>
                <a:lnTo>
                  <a:pt x="0" y="327533"/>
                </a:lnTo>
                <a:lnTo>
                  <a:pt x="3557" y="375869"/>
                </a:lnTo>
                <a:lnTo>
                  <a:pt x="13890" y="422024"/>
                </a:lnTo>
                <a:lnTo>
                  <a:pt x="30487" y="465489"/>
                </a:lnTo>
                <a:lnTo>
                  <a:pt x="52839" y="505752"/>
                </a:lnTo>
                <a:lnTo>
                  <a:pt x="80434" y="542303"/>
                </a:lnTo>
                <a:lnTo>
                  <a:pt x="112762" y="574631"/>
                </a:lnTo>
                <a:lnTo>
                  <a:pt x="149313" y="602226"/>
                </a:lnTo>
                <a:lnTo>
                  <a:pt x="189576" y="624578"/>
                </a:lnTo>
                <a:lnTo>
                  <a:pt x="233041" y="641175"/>
                </a:lnTo>
                <a:lnTo>
                  <a:pt x="279196" y="651508"/>
                </a:lnTo>
                <a:lnTo>
                  <a:pt x="327533" y="655066"/>
                </a:lnTo>
                <a:lnTo>
                  <a:pt x="375869" y="651508"/>
                </a:lnTo>
                <a:lnTo>
                  <a:pt x="422024" y="641175"/>
                </a:lnTo>
                <a:lnTo>
                  <a:pt x="457486" y="627634"/>
                </a:lnTo>
                <a:lnTo>
                  <a:pt x="327533" y="627634"/>
                </a:lnTo>
                <a:lnTo>
                  <a:pt x="278918" y="623698"/>
                </a:lnTo>
                <a:lnTo>
                  <a:pt x="232777" y="612308"/>
                </a:lnTo>
                <a:lnTo>
                  <a:pt x="189734" y="594085"/>
                </a:lnTo>
                <a:lnTo>
                  <a:pt x="150409" y="569653"/>
                </a:lnTo>
                <a:lnTo>
                  <a:pt x="115427" y="539634"/>
                </a:lnTo>
                <a:lnTo>
                  <a:pt x="85409" y="504650"/>
                </a:lnTo>
                <a:lnTo>
                  <a:pt x="60977" y="465326"/>
                </a:lnTo>
                <a:lnTo>
                  <a:pt x="42756" y="422283"/>
                </a:lnTo>
                <a:lnTo>
                  <a:pt x="31366" y="376144"/>
                </a:lnTo>
                <a:lnTo>
                  <a:pt x="27432" y="327533"/>
                </a:lnTo>
                <a:lnTo>
                  <a:pt x="31366" y="278918"/>
                </a:lnTo>
                <a:lnTo>
                  <a:pt x="42756" y="232777"/>
                </a:lnTo>
                <a:lnTo>
                  <a:pt x="60977" y="189734"/>
                </a:lnTo>
                <a:lnTo>
                  <a:pt x="85409" y="150409"/>
                </a:lnTo>
                <a:lnTo>
                  <a:pt x="115427" y="115427"/>
                </a:lnTo>
                <a:lnTo>
                  <a:pt x="150409" y="85409"/>
                </a:lnTo>
                <a:lnTo>
                  <a:pt x="189734" y="60977"/>
                </a:lnTo>
                <a:lnTo>
                  <a:pt x="232777" y="42756"/>
                </a:lnTo>
                <a:lnTo>
                  <a:pt x="278918" y="31366"/>
                </a:lnTo>
                <a:lnTo>
                  <a:pt x="327533" y="27432"/>
                </a:lnTo>
                <a:lnTo>
                  <a:pt x="457486" y="27432"/>
                </a:lnTo>
                <a:lnTo>
                  <a:pt x="422024" y="13890"/>
                </a:lnTo>
                <a:lnTo>
                  <a:pt x="375869" y="3557"/>
                </a:lnTo>
                <a:lnTo>
                  <a:pt x="327533" y="0"/>
                </a:lnTo>
                <a:close/>
              </a:path>
              <a:path w="655319" h="655320">
                <a:moveTo>
                  <a:pt x="457486" y="27432"/>
                </a:moveTo>
                <a:lnTo>
                  <a:pt x="327533" y="27432"/>
                </a:lnTo>
                <a:lnTo>
                  <a:pt x="376147" y="31366"/>
                </a:lnTo>
                <a:lnTo>
                  <a:pt x="422288" y="42756"/>
                </a:lnTo>
                <a:lnTo>
                  <a:pt x="465331" y="60977"/>
                </a:lnTo>
                <a:lnTo>
                  <a:pt x="504656" y="85409"/>
                </a:lnTo>
                <a:lnTo>
                  <a:pt x="539638" y="115427"/>
                </a:lnTo>
                <a:lnTo>
                  <a:pt x="569656" y="150409"/>
                </a:lnTo>
                <a:lnTo>
                  <a:pt x="594088" y="189734"/>
                </a:lnTo>
                <a:lnTo>
                  <a:pt x="612309" y="232777"/>
                </a:lnTo>
                <a:lnTo>
                  <a:pt x="623699" y="278918"/>
                </a:lnTo>
                <a:lnTo>
                  <a:pt x="627634" y="327533"/>
                </a:lnTo>
                <a:lnTo>
                  <a:pt x="623699" y="376144"/>
                </a:lnTo>
                <a:lnTo>
                  <a:pt x="612309" y="422283"/>
                </a:lnTo>
                <a:lnTo>
                  <a:pt x="594088" y="465326"/>
                </a:lnTo>
                <a:lnTo>
                  <a:pt x="569656" y="504650"/>
                </a:lnTo>
                <a:lnTo>
                  <a:pt x="539638" y="539634"/>
                </a:lnTo>
                <a:lnTo>
                  <a:pt x="504656" y="569653"/>
                </a:lnTo>
                <a:lnTo>
                  <a:pt x="465331" y="594085"/>
                </a:lnTo>
                <a:lnTo>
                  <a:pt x="422288" y="612308"/>
                </a:lnTo>
                <a:lnTo>
                  <a:pt x="376147" y="623698"/>
                </a:lnTo>
                <a:lnTo>
                  <a:pt x="327533" y="627634"/>
                </a:lnTo>
                <a:lnTo>
                  <a:pt x="457486" y="627634"/>
                </a:lnTo>
                <a:lnTo>
                  <a:pt x="505752" y="602226"/>
                </a:lnTo>
                <a:lnTo>
                  <a:pt x="542303" y="574631"/>
                </a:lnTo>
                <a:lnTo>
                  <a:pt x="574631" y="542303"/>
                </a:lnTo>
                <a:lnTo>
                  <a:pt x="602226" y="505752"/>
                </a:lnTo>
                <a:lnTo>
                  <a:pt x="624578" y="465489"/>
                </a:lnTo>
                <a:lnTo>
                  <a:pt x="641175" y="422024"/>
                </a:lnTo>
                <a:lnTo>
                  <a:pt x="651508" y="375869"/>
                </a:lnTo>
                <a:lnTo>
                  <a:pt x="655066" y="327533"/>
                </a:lnTo>
                <a:lnTo>
                  <a:pt x="651508" y="279196"/>
                </a:lnTo>
                <a:lnTo>
                  <a:pt x="641175" y="233041"/>
                </a:lnTo>
                <a:lnTo>
                  <a:pt x="624578" y="189576"/>
                </a:lnTo>
                <a:lnTo>
                  <a:pt x="602226" y="149313"/>
                </a:lnTo>
                <a:lnTo>
                  <a:pt x="574631" y="112762"/>
                </a:lnTo>
                <a:lnTo>
                  <a:pt x="542303" y="80434"/>
                </a:lnTo>
                <a:lnTo>
                  <a:pt x="505752" y="52839"/>
                </a:lnTo>
                <a:lnTo>
                  <a:pt x="465489" y="30487"/>
                </a:lnTo>
                <a:lnTo>
                  <a:pt x="457486" y="27432"/>
                </a:lnTo>
                <a:close/>
              </a:path>
            </a:pathLst>
          </a:custGeom>
          <a:solidFill>
            <a:srgbClr val="364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65814" y="5743496"/>
            <a:ext cx="120561" cy="1233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81109" y="5791498"/>
            <a:ext cx="302895" cy="363220"/>
          </a:xfrm>
          <a:custGeom>
            <a:avLst/>
            <a:gdLst/>
            <a:ahLst/>
            <a:cxnLst/>
            <a:rect l="l" t="t" r="r" b="b"/>
            <a:pathLst>
              <a:path w="302894" h="363220">
                <a:moveTo>
                  <a:pt x="187769" y="0"/>
                </a:moveTo>
                <a:lnTo>
                  <a:pt x="0" y="288277"/>
                </a:lnTo>
                <a:lnTo>
                  <a:pt x="114769" y="363029"/>
                </a:lnTo>
                <a:lnTo>
                  <a:pt x="302539" y="74764"/>
                </a:lnTo>
                <a:lnTo>
                  <a:pt x="274993" y="56832"/>
                </a:lnTo>
                <a:lnTo>
                  <a:pt x="273887" y="52667"/>
                </a:lnTo>
                <a:lnTo>
                  <a:pt x="241601" y="18563"/>
                </a:lnTo>
                <a:lnTo>
                  <a:pt x="238562" y="18173"/>
                </a:lnTo>
                <a:lnTo>
                  <a:pt x="215671" y="18173"/>
                </a:lnTo>
                <a:lnTo>
                  <a:pt x="187769" y="0"/>
                </a:lnTo>
                <a:close/>
              </a:path>
              <a:path w="302894" h="363220">
                <a:moveTo>
                  <a:pt x="229392" y="16998"/>
                </a:moveTo>
                <a:lnTo>
                  <a:pt x="219952" y="17454"/>
                </a:lnTo>
                <a:lnTo>
                  <a:pt x="215671" y="18173"/>
                </a:lnTo>
                <a:lnTo>
                  <a:pt x="238562" y="18173"/>
                </a:lnTo>
                <a:lnTo>
                  <a:pt x="229392" y="16998"/>
                </a:lnTo>
                <a:close/>
              </a:path>
            </a:pathLst>
          </a:custGeom>
          <a:solidFill>
            <a:srgbClr val="FFC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035109" y="5737101"/>
            <a:ext cx="51435" cy="55880"/>
          </a:xfrm>
          <a:custGeom>
            <a:avLst/>
            <a:gdLst/>
            <a:ahLst/>
            <a:cxnLst/>
            <a:rect l="l" t="t" r="r" b="b"/>
            <a:pathLst>
              <a:path w="51434" h="55879">
                <a:moveTo>
                  <a:pt x="50228" y="0"/>
                </a:moveTo>
                <a:lnTo>
                  <a:pt x="48882" y="457"/>
                </a:lnTo>
                <a:lnTo>
                  <a:pt x="0" y="22098"/>
                </a:lnTo>
                <a:lnTo>
                  <a:pt x="51320" y="55524"/>
                </a:lnTo>
                <a:lnTo>
                  <a:pt x="51346" y="1968"/>
                </a:lnTo>
                <a:lnTo>
                  <a:pt x="51206" y="635"/>
                </a:lnTo>
                <a:lnTo>
                  <a:pt x="50228" y="0"/>
                </a:lnTo>
                <a:close/>
              </a:path>
            </a:pathLst>
          </a:custGeom>
          <a:solidFill>
            <a:srgbClr val="404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81110" y="5785550"/>
            <a:ext cx="218440" cy="313055"/>
          </a:xfrm>
          <a:custGeom>
            <a:avLst/>
            <a:gdLst/>
            <a:ahLst/>
            <a:cxnLst/>
            <a:rect l="l" t="t" r="r" b="b"/>
            <a:pathLst>
              <a:path w="218440" h="313054">
                <a:moveTo>
                  <a:pt x="203914" y="0"/>
                </a:moveTo>
                <a:lnTo>
                  <a:pt x="0" y="294231"/>
                </a:lnTo>
                <a:lnTo>
                  <a:pt x="28041" y="312493"/>
                </a:lnTo>
                <a:lnTo>
                  <a:pt x="215811" y="24229"/>
                </a:lnTo>
                <a:lnTo>
                  <a:pt x="215531" y="24051"/>
                </a:lnTo>
                <a:lnTo>
                  <a:pt x="217982" y="6284"/>
                </a:lnTo>
                <a:lnTo>
                  <a:pt x="210515" y="1407"/>
                </a:lnTo>
                <a:lnTo>
                  <a:pt x="203914" y="0"/>
                </a:lnTo>
                <a:close/>
              </a:path>
              <a:path w="218440" h="313054">
                <a:moveTo>
                  <a:pt x="187756" y="5966"/>
                </a:moveTo>
                <a:close/>
              </a:path>
            </a:pathLst>
          </a:custGeom>
          <a:solidFill>
            <a:srgbClr val="E5A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67822" y="5842045"/>
            <a:ext cx="218440" cy="313055"/>
          </a:xfrm>
          <a:custGeom>
            <a:avLst/>
            <a:gdLst/>
            <a:ahLst/>
            <a:cxnLst/>
            <a:rect l="l" t="t" r="r" b="b"/>
            <a:pathLst>
              <a:path w="218440" h="313054">
                <a:moveTo>
                  <a:pt x="187731" y="6020"/>
                </a:moveTo>
                <a:lnTo>
                  <a:pt x="0" y="294221"/>
                </a:lnTo>
                <a:lnTo>
                  <a:pt x="28054" y="312483"/>
                </a:lnTo>
                <a:lnTo>
                  <a:pt x="215823" y="24219"/>
                </a:lnTo>
                <a:lnTo>
                  <a:pt x="215544" y="24041"/>
                </a:lnTo>
                <a:lnTo>
                  <a:pt x="217995" y="6261"/>
                </a:lnTo>
                <a:lnTo>
                  <a:pt x="217761" y="6109"/>
                </a:lnTo>
                <a:lnTo>
                  <a:pt x="187947" y="6109"/>
                </a:lnTo>
                <a:lnTo>
                  <a:pt x="187731" y="6020"/>
                </a:lnTo>
                <a:close/>
              </a:path>
              <a:path w="218440" h="313054">
                <a:moveTo>
                  <a:pt x="203942" y="0"/>
                </a:moveTo>
                <a:lnTo>
                  <a:pt x="196691" y="1705"/>
                </a:lnTo>
                <a:lnTo>
                  <a:pt x="190696" y="4415"/>
                </a:lnTo>
                <a:lnTo>
                  <a:pt x="187905" y="6020"/>
                </a:lnTo>
                <a:lnTo>
                  <a:pt x="217761" y="6109"/>
                </a:lnTo>
                <a:lnTo>
                  <a:pt x="210527" y="1397"/>
                </a:lnTo>
                <a:lnTo>
                  <a:pt x="203942" y="0"/>
                </a:lnTo>
                <a:close/>
              </a:path>
            </a:pathLst>
          </a:custGeom>
          <a:solidFill>
            <a:srgbClr val="FCB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81105" y="6003441"/>
            <a:ext cx="165100" cy="151130"/>
          </a:xfrm>
          <a:custGeom>
            <a:avLst/>
            <a:gdLst/>
            <a:ahLst/>
            <a:cxnLst/>
            <a:rect l="l" t="t" r="r" b="b"/>
            <a:pathLst>
              <a:path w="165100" h="151129">
                <a:moveTo>
                  <a:pt x="49733" y="0"/>
                </a:moveTo>
                <a:lnTo>
                  <a:pt x="0" y="76339"/>
                </a:lnTo>
                <a:lnTo>
                  <a:pt x="114769" y="151091"/>
                </a:lnTo>
                <a:lnTo>
                  <a:pt x="164490" y="74752"/>
                </a:lnTo>
                <a:lnTo>
                  <a:pt x="49733" y="0"/>
                </a:lnTo>
                <a:close/>
              </a:path>
            </a:pathLst>
          </a:custGeom>
          <a:solidFill>
            <a:srgbClr val="6E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81100" y="6003428"/>
            <a:ext cx="77787" cy="94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867827" y="6059915"/>
            <a:ext cx="78105" cy="94615"/>
          </a:xfrm>
          <a:custGeom>
            <a:avLst/>
            <a:gdLst/>
            <a:ahLst/>
            <a:cxnLst/>
            <a:rect l="l" t="t" r="r" b="b"/>
            <a:pathLst>
              <a:path w="78105" h="94614">
                <a:moveTo>
                  <a:pt x="49733" y="0"/>
                </a:moveTo>
                <a:lnTo>
                  <a:pt x="0" y="76352"/>
                </a:lnTo>
                <a:lnTo>
                  <a:pt x="28041" y="94615"/>
                </a:lnTo>
                <a:lnTo>
                  <a:pt x="77774" y="18275"/>
                </a:lnTo>
                <a:lnTo>
                  <a:pt x="49733" y="0"/>
                </a:lnTo>
                <a:close/>
              </a:path>
            </a:pathLst>
          </a:custGeom>
          <a:solidFill>
            <a:srgbClr val="546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068791" y="5737526"/>
            <a:ext cx="17145" cy="46355"/>
          </a:xfrm>
          <a:custGeom>
            <a:avLst/>
            <a:gdLst/>
            <a:ahLst/>
            <a:cxnLst/>
            <a:rect l="l" t="t" r="r" b="b"/>
            <a:pathLst>
              <a:path w="17144" h="46354">
                <a:moveTo>
                  <a:pt x="16738" y="0"/>
                </a:moveTo>
                <a:lnTo>
                  <a:pt x="0" y="43611"/>
                </a:lnTo>
                <a:lnTo>
                  <a:pt x="3924" y="46164"/>
                </a:lnTo>
                <a:lnTo>
                  <a:pt x="16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29119" y="6000803"/>
            <a:ext cx="118745" cy="80645"/>
          </a:xfrm>
          <a:custGeom>
            <a:avLst/>
            <a:gdLst/>
            <a:ahLst/>
            <a:cxnLst/>
            <a:rect l="l" t="t" r="r" b="b"/>
            <a:pathLst>
              <a:path w="118744" h="80645">
                <a:moveTo>
                  <a:pt x="3428" y="0"/>
                </a:moveTo>
                <a:lnTo>
                  <a:pt x="0" y="5270"/>
                </a:lnTo>
                <a:lnTo>
                  <a:pt x="114769" y="80022"/>
                </a:lnTo>
                <a:lnTo>
                  <a:pt x="118198" y="74752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81105" y="6003441"/>
            <a:ext cx="78105" cy="94615"/>
          </a:xfrm>
          <a:custGeom>
            <a:avLst/>
            <a:gdLst/>
            <a:ahLst/>
            <a:cxnLst/>
            <a:rect l="l" t="t" r="r" b="b"/>
            <a:pathLst>
              <a:path w="78105" h="94614">
                <a:moveTo>
                  <a:pt x="49733" y="0"/>
                </a:moveTo>
                <a:lnTo>
                  <a:pt x="0" y="76339"/>
                </a:lnTo>
                <a:lnTo>
                  <a:pt x="28041" y="94602"/>
                </a:lnTo>
                <a:lnTo>
                  <a:pt x="77774" y="18262"/>
                </a:lnTo>
                <a:lnTo>
                  <a:pt x="49733" y="0"/>
                </a:lnTo>
                <a:close/>
              </a:path>
            </a:pathLst>
          </a:custGeom>
          <a:solidFill>
            <a:srgbClr val="404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27140" y="5788424"/>
            <a:ext cx="144780" cy="219710"/>
          </a:xfrm>
          <a:custGeom>
            <a:avLst/>
            <a:gdLst/>
            <a:ahLst/>
            <a:cxnLst/>
            <a:rect l="l" t="t" r="r" b="b"/>
            <a:pathLst>
              <a:path w="144780" h="219710">
                <a:moveTo>
                  <a:pt x="142671" y="0"/>
                </a:moveTo>
                <a:lnTo>
                  <a:pt x="141630" y="0"/>
                </a:lnTo>
                <a:lnTo>
                  <a:pt x="140068" y="965"/>
                </a:lnTo>
                <a:lnTo>
                  <a:pt x="139611" y="1485"/>
                </a:lnTo>
                <a:lnTo>
                  <a:pt x="139306" y="2070"/>
                </a:lnTo>
                <a:lnTo>
                  <a:pt x="0" y="215938"/>
                </a:lnTo>
                <a:lnTo>
                  <a:pt x="203" y="217741"/>
                </a:lnTo>
                <a:lnTo>
                  <a:pt x="2603" y="219303"/>
                </a:lnTo>
                <a:lnTo>
                  <a:pt x="4330" y="218757"/>
                </a:lnTo>
                <a:lnTo>
                  <a:pt x="143802" y="4635"/>
                </a:lnTo>
                <a:lnTo>
                  <a:pt x="144462" y="3708"/>
                </a:lnTo>
                <a:lnTo>
                  <a:pt x="144678" y="2501"/>
                </a:lnTo>
                <a:lnTo>
                  <a:pt x="144081" y="1066"/>
                </a:lnTo>
                <a:lnTo>
                  <a:pt x="143789" y="723"/>
                </a:lnTo>
                <a:lnTo>
                  <a:pt x="142671" y="0"/>
                </a:lnTo>
                <a:close/>
              </a:path>
            </a:pathLst>
          </a:custGeom>
          <a:solidFill>
            <a:srgbClr val="CC8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942482" y="5862851"/>
            <a:ext cx="144780" cy="219075"/>
          </a:xfrm>
          <a:custGeom>
            <a:avLst/>
            <a:gdLst/>
            <a:ahLst/>
            <a:cxnLst/>
            <a:rect l="l" t="t" r="r" b="b"/>
            <a:pathLst>
              <a:path w="144780" h="219075">
                <a:moveTo>
                  <a:pt x="141681" y="0"/>
                </a:moveTo>
                <a:lnTo>
                  <a:pt x="139941" y="546"/>
                </a:lnTo>
                <a:lnTo>
                  <a:pt x="0" y="215379"/>
                </a:lnTo>
                <a:lnTo>
                  <a:pt x="203" y="217195"/>
                </a:lnTo>
                <a:lnTo>
                  <a:pt x="2603" y="218757"/>
                </a:lnTo>
                <a:lnTo>
                  <a:pt x="4330" y="218198"/>
                </a:lnTo>
                <a:lnTo>
                  <a:pt x="144272" y="3365"/>
                </a:lnTo>
                <a:lnTo>
                  <a:pt x="144068" y="1562"/>
                </a:lnTo>
                <a:lnTo>
                  <a:pt x="141681" y="0"/>
                </a:lnTo>
                <a:close/>
              </a:path>
            </a:pathLst>
          </a:custGeom>
          <a:solidFill>
            <a:srgbClr val="CC8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77984" y="6000907"/>
            <a:ext cx="55880" cy="82550"/>
          </a:xfrm>
          <a:custGeom>
            <a:avLst/>
            <a:gdLst/>
            <a:ahLst/>
            <a:cxnLst/>
            <a:rect l="l" t="t" r="r" b="b"/>
            <a:pathLst>
              <a:path w="55880" h="82550">
                <a:moveTo>
                  <a:pt x="52793" y="0"/>
                </a:moveTo>
                <a:lnTo>
                  <a:pt x="51053" y="546"/>
                </a:lnTo>
                <a:lnTo>
                  <a:pt x="0" y="78917"/>
                </a:lnTo>
                <a:lnTo>
                  <a:pt x="203" y="80721"/>
                </a:lnTo>
                <a:lnTo>
                  <a:pt x="2603" y="82283"/>
                </a:lnTo>
                <a:lnTo>
                  <a:pt x="4343" y="81737"/>
                </a:lnTo>
                <a:lnTo>
                  <a:pt x="55384" y="3365"/>
                </a:lnTo>
                <a:lnTo>
                  <a:pt x="55181" y="1549"/>
                </a:lnTo>
                <a:lnTo>
                  <a:pt x="52793" y="0"/>
                </a:lnTo>
                <a:close/>
              </a:path>
            </a:pathLst>
          </a:custGeom>
          <a:solidFill>
            <a:srgbClr val="2B3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92761" y="6074782"/>
            <a:ext cx="56515" cy="83185"/>
          </a:xfrm>
          <a:custGeom>
            <a:avLst/>
            <a:gdLst/>
            <a:ahLst/>
            <a:cxnLst/>
            <a:rect l="l" t="t" r="r" b="b"/>
            <a:pathLst>
              <a:path w="56515" h="83185">
                <a:moveTo>
                  <a:pt x="53365" y="0"/>
                </a:moveTo>
                <a:lnTo>
                  <a:pt x="51625" y="546"/>
                </a:lnTo>
                <a:lnTo>
                  <a:pt x="0" y="79794"/>
                </a:lnTo>
                <a:lnTo>
                  <a:pt x="203" y="81610"/>
                </a:lnTo>
                <a:lnTo>
                  <a:pt x="2590" y="83172"/>
                </a:lnTo>
                <a:lnTo>
                  <a:pt x="4330" y="82613"/>
                </a:lnTo>
                <a:lnTo>
                  <a:pt x="55956" y="3365"/>
                </a:lnTo>
                <a:lnTo>
                  <a:pt x="55753" y="1549"/>
                </a:lnTo>
                <a:lnTo>
                  <a:pt x="53365" y="0"/>
                </a:lnTo>
                <a:close/>
              </a:path>
            </a:pathLst>
          </a:custGeom>
          <a:solidFill>
            <a:srgbClr val="2B3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76380" y="6076910"/>
            <a:ext cx="122555" cy="88265"/>
          </a:xfrm>
          <a:custGeom>
            <a:avLst/>
            <a:gdLst/>
            <a:ahLst/>
            <a:cxnLst/>
            <a:rect l="l" t="t" r="r" b="b"/>
            <a:pathLst>
              <a:path w="122555" h="88264">
                <a:moveTo>
                  <a:pt x="4991" y="0"/>
                </a:moveTo>
                <a:lnTo>
                  <a:pt x="0" y="13376"/>
                </a:lnTo>
                <a:lnTo>
                  <a:pt x="1605" y="19571"/>
                </a:lnTo>
                <a:lnTo>
                  <a:pt x="28867" y="49834"/>
                </a:lnTo>
                <a:lnTo>
                  <a:pt x="66751" y="74523"/>
                </a:lnTo>
                <a:lnTo>
                  <a:pt x="108077" y="88036"/>
                </a:lnTo>
                <a:lnTo>
                  <a:pt x="116649" y="86372"/>
                </a:lnTo>
                <a:lnTo>
                  <a:pt x="121500" y="79247"/>
                </a:lnTo>
                <a:lnTo>
                  <a:pt x="121958" y="78549"/>
                </a:lnTo>
                <a:lnTo>
                  <a:pt x="122161" y="77736"/>
                </a:lnTo>
                <a:lnTo>
                  <a:pt x="121996" y="76212"/>
                </a:lnTo>
                <a:lnTo>
                  <a:pt x="121640" y="75577"/>
                </a:lnTo>
                <a:lnTo>
                  <a:pt x="5714" y="76"/>
                </a:lnTo>
                <a:lnTo>
                  <a:pt x="4991" y="0"/>
                </a:lnTo>
                <a:close/>
              </a:path>
            </a:pathLst>
          </a:custGeom>
          <a:solidFill>
            <a:srgbClr val="DB4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826993" y="5999444"/>
            <a:ext cx="34290" cy="25400"/>
          </a:xfrm>
          <a:custGeom>
            <a:avLst/>
            <a:gdLst/>
            <a:ahLst/>
            <a:cxnLst/>
            <a:rect l="l" t="t" r="r" b="b"/>
            <a:pathLst>
              <a:path w="34290" h="25400">
                <a:moveTo>
                  <a:pt x="3454" y="0"/>
                </a:moveTo>
                <a:lnTo>
                  <a:pt x="0" y="5245"/>
                </a:lnTo>
                <a:lnTo>
                  <a:pt x="30276" y="24968"/>
                </a:lnTo>
                <a:lnTo>
                  <a:pt x="33718" y="19697"/>
                </a:lnTo>
                <a:lnTo>
                  <a:pt x="3454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916021" y="6057404"/>
            <a:ext cx="33655" cy="25400"/>
          </a:xfrm>
          <a:custGeom>
            <a:avLst/>
            <a:gdLst/>
            <a:ahLst/>
            <a:cxnLst/>
            <a:rect l="l" t="t" r="r" b="b"/>
            <a:pathLst>
              <a:path w="33655" h="25400">
                <a:moveTo>
                  <a:pt x="3429" y="0"/>
                </a:moveTo>
                <a:lnTo>
                  <a:pt x="0" y="5270"/>
                </a:lnTo>
                <a:lnTo>
                  <a:pt x="30175" y="24930"/>
                </a:lnTo>
                <a:lnTo>
                  <a:pt x="33604" y="19659"/>
                </a:lnTo>
                <a:lnTo>
                  <a:pt x="3429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 txBox="1"/>
          <p:nvPr/>
        </p:nvSpPr>
        <p:spPr>
          <a:xfrm>
            <a:off x="1345948" y="1512638"/>
            <a:ext cx="3637915" cy="111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1. </a:t>
            </a:r>
            <a:r>
              <a:rPr sz="1600" b="1" spc="-5" dirty="0">
                <a:solidFill>
                  <a:srgbClr val="FFFFFF"/>
                </a:solidFill>
                <a:latin typeface="Neuzeit Grotesk"/>
                <a:cs typeface="Neuzeit Grotesk"/>
              </a:rPr>
              <a:t>Central location</a:t>
            </a:r>
            <a:endParaRPr sz="1600" dirty="0">
              <a:latin typeface="Neuzeit Grotesk"/>
              <a:cs typeface="Neuzeit Grotesk"/>
            </a:endParaRPr>
          </a:p>
          <a:p>
            <a:pPr marL="12700" marR="5080">
              <a:lnSpc>
                <a:spcPts val="1680"/>
              </a:lnSpc>
              <a:spcBef>
                <a:spcPts val="35"/>
              </a:spcBef>
            </a:pP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Study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in a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well-equipped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campus located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in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the  </a:t>
            </a:r>
            <a:r>
              <a:rPr sz="1400" spc="5" dirty="0">
                <a:solidFill>
                  <a:srgbClr val="FFFFFF"/>
                </a:solidFill>
                <a:latin typeface="NeuzeitGro-Lig"/>
                <a:cs typeface="NeuzeitGro-Lig"/>
              </a:rPr>
              <a:t>heart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of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Berlin, Germany’s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capital. Germany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is 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most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popular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option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for international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students  looking </a:t>
            </a:r>
            <a:r>
              <a:rPr sz="1400" spc="-15" dirty="0">
                <a:solidFill>
                  <a:srgbClr val="FFFFFF"/>
                </a:solidFill>
                <a:latin typeface="NeuzeitGro-Lig"/>
                <a:cs typeface="NeuzeitGro-Lig"/>
              </a:rPr>
              <a:t>to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study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in</a:t>
            </a:r>
            <a:r>
              <a:rPr sz="1400" spc="20" dirty="0">
                <a:solidFill>
                  <a:srgbClr val="FFFFFF"/>
                </a:solidFill>
                <a:latin typeface="NeuzeitGro-Lig"/>
                <a:cs typeface="NeuzeitGro-Lig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NeuzeitGro-Lig"/>
                <a:cs typeface="NeuzeitGro-Lig"/>
              </a:rPr>
              <a:t>Europe*.</a:t>
            </a:r>
            <a:endParaRPr sz="1400" dirty="0">
              <a:latin typeface="NeuzeitGro-Lig"/>
              <a:cs typeface="NeuzeitGro-Lig"/>
            </a:endParaRPr>
          </a:p>
        </p:txBody>
      </p:sp>
      <p:sp>
        <p:nvSpPr>
          <p:cNvPr id="455" name="object 455"/>
          <p:cNvSpPr txBox="1"/>
          <p:nvPr/>
        </p:nvSpPr>
        <p:spPr>
          <a:xfrm>
            <a:off x="1345948" y="2873438"/>
            <a:ext cx="3703954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2. </a:t>
            </a:r>
            <a:r>
              <a:rPr sz="1600" b="1" spc="-10" dirty="0">
                <a:solidFill>
                  <a:srgbClr val="FFFFFF"/>
                </a:solidFill>
                <a:latin typeface="Neuzeit Grotesk"/>
                <a:cs typeface="Neuzeit Grotesk"/>
              </a:rPr>
              <a:t>Excellent </a:t>
            </a: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student support</a:t>
            </a:r>
            <a:endParaRPr sz="1600" dirty="0">
              <a:latin typeface="Neuzeit Grotesk"/>
              <a:cs typeface="Neuzeit Grotesk"/>
            </a:endParaRPr>
          </a:p>
          <a:p>
            <a:pPr marL="12700" marR="5080">
              <a:lnSpc>
                <a:spcPts val="1680"/>
              </a:lnSpc>
              <a:spcBef>
                <a:spcPts val="35"/>
              </a:spcBef>
            </a:pP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Excellent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academic tuition,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guaranteed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small-sized  classes,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industry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experts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guest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speaker  presentations.</a:t>
            </a:r>
            <a:endParaRPr sz="1400" dirty="0">
              <a:latin typeface="NeuzeitGro-Lig"/>
              <a:cs typeface="NeuzeitGro-Lig"/>
            </a:endParaRPr>
          </a:p>
        </p:txBody>
      </p:sp>
      <p:sp>
        <p:nvSpPr>
          <p:cNvPr id="456" name="object 456"/>
          <p:cNvSpPr txBox="1"/>
          <p:nvPr/>
        </p:nvSpPr>
        <p:spPr>
          <a:xfrm>
            <a:off x="5953658" y="4540143"/>
            <a:ext cx="210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850" algn="l"/>
              </a:tabLst>
            </a:pPr>
            <a:r>
              <a:rPr sz="1400" u="sng" dirty="0">
                <a:solidFill>
                  <a:srgbClr val="FFFFFF"/>
                </a:solidFill>
                <a:uFill>
                  <a:solidFill>
                    <a:srgbClr val="B3C9E0"/>
                  </a:solidFill>
                </a:uFill>
                <a:latin typeface="NeuzeitGro-Lig"/>
                <a:cs typeface="NeuzeitGro-Lig"/>
              </a:rPr>
              <a:t> 	</a:t>
            </a:r>
            <a:endParaRPr sz="1400">
              <a:latin typeface="NeuzeitGro-Lig"/>
              <a:cs typeface="NeuzeitGro-Lig"/>
            </a:endParaRPr>
          </a:p>
        </p:txBody>
      </p:sp>
      <p:sp>
        <p:nvSpPr>
          <p:cNvPr id="457" name="object 457"/>
          <p:cNvSpPr txBox="1"/>
          <p:nvPr/>
        </p:nvSpPr>
        <p:spPr>
          <a:xfrm>
            <a:off x="1345948" y="4088023"/>
            <a:ext cx="3901484" cy="112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3. </a:t>
            </a:r>
            <a:r>
              <a:rPr lang="en-GB" sz="1600" b="1" spc="-15" dirty="0">
                <a:solidFill>
                  <a:srgbClr val="FFFFFF"/>
                </a:solidFill>
                <a:latin typeface="Neuzeit Grotesk"/>
                <a:cs typeface="Neuzeit Grotesk"/>
              </a:rPr>
              <a:t>Flexible Timetable</a:t>
            </a:r>
            <a:endParaRPr sz="1600" dirty="0">
              <a:latin typeface="Neuzeit Grotesk"/>
              <a:cs typeface="Neuzeit Grotesk"/>
            </a:endParaRPr>
          </a:p>
          <a:p>
            <a:pPr marL="12700" marR="5080">
              <a:lnSpc>
                <a:spcPts val="1680"/>
              </a:lnSpc>
              <a:spcBef>
                <a:spcPts val="35"/>
              </a:spcBef>
            </a:pPr>
            <a:r>
              <a:rPr lang="en-GB"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BSBI's ground-breaking model enables you to complete your course by simply attending tutorials two days a week, leaving you three entire days to progress towards your career.</a:t>
            </a:r>
            <a:endParaRPr sz="1400" spc="-10" dirty="0">
              <a:solidFill>
                <a:srgbClr val="FFFFFF"/>
              </a:solidFill>
              <a:latin typeface="NeuzeitGro-Lig"/>
              <a:cs typeface="NeuzeitGro-Lig"/>
            </a:endParaRPr>
          </a:p>
        </p:txBody>
      </p:sp>
      <p:sp>
        <p:nvSpPr>
          <p:cNvPr id="458" name="object 458"/>
          <p:cNvSpPr txBox="1"/>
          <p:nvPr/>
        </p:nvSpPr>
        <p:spPr>
          <a:xfrm>
            <a:off x="631684" y="5419911"/>
            <a:ext cx="4615747" cy="1369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100"/>
              </a:spcBef>
              <a:tabLst>
                <a:tab pos="339090" algn="l"/>
                <a:tab pos="726440" algn="l"/>
              </a:tabLst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C9C9C9"/>
                  </a:solidFill>
                </a:uFill>
                <a:latin typeface="Neuzeit Grotesk"/>
                <a:cs typeface="Neuzeit Grotesk"/>
              </a:rPr>
              <a:t> 	</a:t>
            </a: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	4. </a:t>
            </a:r>
            <a:r>
              <a:rPr sz="1600" b="1" spc="-5" dirty="0">
                <a:solidFill>
                  <a:srgbClr val="FFFFFF"/>
                </a:solidFill>
                <a:latin typeface="Neuzeit Grotesk"/>
                <a:cs typeface="Neuzeit Grotesk"/>
              </a:rPr>
              <a:t>Free Executive Education</a:t>
            </a: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Neuzeit Grotesk"/>
                <a:cs typeface="Neuzeit Grotesk"/>
              </a:rPr>
              <a:t>course</a:t>
            </a:r>
            <a:endParaRPr sz="1600" dirty="0">
              <a:latin typeface="Neuzeit Grotesk"/>
              <a:cs typeface="Neuzeit Grotesk"/>
            </a:endParaRPr>
          </a:p>
          <a:p>
            <a:pPr marL="726440" marR="5080">
              <a:lnSpc>
                <a:spcPts val="1680"/>
              </a:lnSpc>
              <a:spcBef>
                <a:spcPts val="35"/>
              </a:spcBef>
            </a:pP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BSBI and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London School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of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Business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and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Finance  (Executive Education) have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partnered </a:t>
            </a:r>
            <a:r>
              <a:rPr sz="1400" spc="-15" dirty="0">
                <a:solidFill>
                  <a:srgbClr val="FFFFFF"/>
                </a:solidFill>
                <a:latin typeface="NeuzeitGro-Lig"/>
                <a:cs typeface="NeuzeitGro-Lig"/>
              </a:rPr>
              <a:t>to </a:t>
            </a:r>
            <a:r>
              <a:rPr sz="1400" spc="5" dirty="0">
                <a:solidFill>
                  <a:srgbClr val="FFFFFF"/>
                </a:solidFill>
                <a:latin typeface="NeuzeitGro-Lig"/>
                <a:cs typeface="NeuzeitGro-Lig"/>
              </a:rPr>
              <a:t>offer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BSBI 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students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the chance </a:t>
            </a:r>
            <a:r>
              <a:rPr sz="1400" spc="-15" dirty="0">
                <a:solidFill>
                  <a:srgbClr val="FFFFFF"/>
                </a:solidFill>
                <a:latin typeface="NeuzeitGro-Lig"/>
                <a:cs typeface="NeuzeitGro-Lig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attend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a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FREE</a:t>
            </a:r>
            <a:r>
              <a:rPr sz="1400" spc="25" dirty="0">
                <a:solidFill>
                  <a:srgbClr val="FFFFFF"/>
                </a:solidFill>
                <a:latin typeface="NeuzeitGro-Lig"/>
                <a:cs typeface="NeuzeitGro-Lig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NeuzeitGro-Lig"/>
                <a:cs typeface="NeuzeitGro-Lig"/>
              </a:rPr>
              <a:t>five-day</a:t>
            </a:r>
            <a:r>
              <a:rPr lang="en-GB" sz="1400" dirty="0">
                <a:latin typeface="NeuzeitGro-Lig"/>
                <a:cs typeface="NeuzeitGro-Lig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NeuzeitGro-Lig"/>
                <a:cs typeface="NeuzeitGro-Lig"/>
              </a:rPr>
              <a:t>executive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course,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while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pursuing their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NeuzeitGro-Lig"/>
                <a:cs typeface="NeuzeitGro-Lig"/>
              </a:rPr>
              <a:t>degree.</a:t>
            </a:r>
            <a:endParaRPr sz="1400" dirty="0">
              <a:latin typeface="NeuzeitGro-Lig"/>
              <a:cs typeface="NeuzeitGro-Lig"/>
            </a:endParaRPr>
          </a:p>
        </p:txBody>
      </p:sp>
      <p:sp>
        <p:nvSpPr>
          <p:cNvPr id="459" name="object 459"/>
          <p:cNvSpPr txBox="1"/>
          <p:nvPr/>
        </p:nvSpPr>
        <p:spPr>
          <a:xfrm>
            <a:off x="6667196" y="1648519"/>
            <a:ext cx="3446238" cy="9688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-635">
              <a:lnSpc>
                <a:spcPts val="1680"/>
              </a:lnSpc>
              <a:spcBef>
                <a:spcPts val="355"/>
              </a:spcBef>
            </a:pP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5. </a:t>
            </a:r>
            <a:r>
              <a:rPr sz="1600" b="1" spc="-5" dirty="0">
                <a:solidFill>
                  <a:srgbClr val="FFFFFF"/>
                </a:solidFill>
                <a:latin typeface="Neuzeit Grotesk"/>
                <a:cs typeface="Neuzeit Grotesk"/>
              </a:rPr>
              <a:t>Free German </a:t>
            </a: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Language lessons  </a:t>
            </a:r>
            <a:endParaRPr lang="en-GB" sz="1600" b="1" dirty="0">
              <a:solidFill>
                <a:srgbClr val="FFFFFF"/>
              </a:solidFill>
              <a:latin typeface="Neuzeit Grotesk"/>
              <a:cs typeface="Neuzeit Grotesk"/>
            </a:endParaRPr>
          </a:p>
          <a:p>
            <a:pPr marL="12700" marR="5080" indent="-635">
              <a:lnSpc>
                <a:spcPts val="1680"/>
              </a:lnSpc>
              <a:spcBef>
                <a:spcPts val="355"/>
              </a:spcBef>
            </a:pP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This will help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you increase your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employment opportunities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in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Germany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after</a:t>
            </a:r>
            <a:r>
              <a:rPr sz="1400" spc="15" dirty="0">
                <a:solidFill>
                  <a:srgbClr val="FFFFFF"/>
                </a:solidFill>
                <a:latin typeface="NeuzeitGro-Lig"/>
                <a:cs typeface="NeuzeitGro-Lig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graduation.</a:t>
            </a:r>
            <a:endParaRPr sz="1400" dirty="0">
              <a:latin typeface="NeuzeitGro-Lig"/>
              <a:cs typeface="NeuzeitGro-Lig"/>
            </a:endParaRPr>
          </a:p>
        </p:txBody>
      </p:sp>
      <p:sp>
        <p:nvSpPr>
          <p:cNvPr id="460" name="object 460"/>
          <p:cNvSpPr txBox="1"/>
          <p:nvPr/>
        </p:nvSpPr>
        <p:spPr>
          <a:xfrm>
            <a:off x="6667289" y="2783438"/>
            <a:ext cx="3446145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6. </a:t>
            </a:r>
            <a:r>
              <a:rPr sz="1600" b="1" spc="-5" dirty="0">
                <a:solidFill>
                  <a:srgbClr val="FFFFFF"/>
                </a:solidFill>
                <a:latin typeface="Neuzeit Grotesk"/>
                <a:cs typeface="Neuzeit Grotesk"/>
              </a:rPr>
              <a:t>Dedicated career</a:t>
            </a:r>
            <a:r>
              <a:rPr sz="1600" b="1" spc="-10" dirty="0">
                <a:solidFill>
                  <a:srgbClr val="FFFFFF"/>
                </a:solidFill>
                <a:latin typeface="Neuzeit Grotesk"/>
                <a:cs typeface="Neuzeit Grotesk"/>
              </a:rPr>
              <a:t> </a:t>
            </a: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service</a:t>
            </a:r>
            <a:endParaRPr sz="1600" dirty="0">
              <a:latin typeface="Neuzeit Grotesk"/>
              <a:cs typeface="Neuzeit Grotesk"/>
            </a:endParaRPr>
          </a:p>
          <a:p>
            <a:pPr marL="12700" marR="5080">
              <a:lnSpc>
                <a:spcPts val="1680"/>
              </a:lnSpc>
              <a:spcBef>
                <a:spcPts val="35"/>
              </a:spcBef>
            </a:pPr>
            <a:r>
              <a:rPr lang="en-GB" sz="1400" spc="-15" dirty="0">
                <a:solidFill>
                  <a:srgbClr val="FFFFFF"/>
                </a:solidFill>
                <a:latin typeface="NeuzeitGro-Lig"/>
                <a:cs typeface="NeuzeitGro-Lig"/>
              </a:rPr>
              <a:t>Our dedicated career experts can work with you to develop and action plan: they will help you perfect your CV and they will advise you on your interview techniques and presentation skills.</a:t>
            </a:r>
            <a:endParaRPr sz="1400" dirty="0">
              <a:latin typeface="NeuzeitGro-Lig"/>
              <a:cs typeface="NeuzeitGro-Lig"/>
            </a:endParaRPr>
          </a:p>
        </p:txBody>
      </p:sp>
      <p:sp>
        <p:nvSpPr>
          <p:cNvPr id="461" name="object 461"/>
          <p:cNvSpPr txBox="1"/>
          <p:nvPr/>
        </p:nvSpPr>
        <p:spPr>
          <a:xfrm>
            <a:off x="5813501" y="4175156"/>
            <a:ext cx="4451985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100"/>
              </a:spcBef>
              <a:tabLst>
                <a:tab pos="547370" algn="l"/>
                <a:tab pos="866140" algn="l"/>
              </a:tabLst>
            </a:pPr>
            <a:r>
              <a:rPr sz="1600" b="1" u="heavy" dirty="0">
                <a:solidFill>
                  <a:srgbClr val="FFFFFF"/>
                </a:solidFill>
                <a:uFill>
                  <a:solidFill>
                    <a:srgbClr val="3D4C5C"/>
                  </a:solidFill>
                </a:uFill>
                <a:latin typeface="Neuzeit Grotesk"/>
                <a:cs typeface="Neuzeit Grotesk"/>
              </a:rPr>
              <a:t> 	</a:t>
            </a: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	7. Online</a:t>
            </a:r>
            <a:r>
              <a:rPr sz="1600" b="1" spc="-5" dirty="0">
                <a:solidFill>
                  <a:srgbClr val="FFFFFF"/>
                </a:solidFill>
                <a:latin typeface="Neuzeit Grotesk"/>
                <a:cs typeface="Neuzeit Grotesk"/>
              </a:rPr>
              <a:t> resources</a:t>
            </a:r>
            <a:endParaRPr sz="1600" dirty="0">
              <a:latin typeface="Neuzeit Grotesk"/>
              <a:cs typeface="Neuzeit Grotesk"/>
            </a:endParaRPr>
          </a:p>
          <a:p>
            <a:pPr marL="866140" marR="5080">
              <a:lnSpc>
                <a:spcPts val="1680"/>
              </a:lnSpc>
              <a:spcBef>
                <a:spcPts val="35"/>
              </a:spcBef>
            </a:pP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BSBI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has </a:t>
            </a:r>
            <a:r>
              <a:rPr sz="1400" spc="-15" dirty="0">
                <a:solidFill>
                  <a:srgbClr val="FFFFFF"/>
                </a:solidFill>
                <a:latin typeface="NeuzeitGro-Lig"/>
                <a:cs typeface="NeuzeitGro-Lig"/>
              </a:rPr>
              <a:t>integrated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the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Virtual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Learning  Environment </a:t>
            </a:r>
            <a:r>
              <a:rPr sz="1400" spc="5" dirty="0">
                <a:solidFill>
                  <a:srgbClr val="FFFFFF"/>
                </a:solidFill>
                <a:latin typeface="NeuzeitGro-Lig"/>
                <a:cs typeface="NeuzeitGro-Lig"/>
              </a:rPr>
              <a:t>(VLE)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into the </a:t>
            </a:r>
            <a:r>
              <a:rPr sz="1400" spc="5" dirty="0">
                <a:solidFill>
                  <a:srgbClr val="FFFFFF"/>
                </a:solidFill>
                <a:latin typeface="NeuzeitGro-Lig"/>
                <a:cs typeface="NeuzeitGro-Lig"/>
              </a:rPr>
              <a:t>heart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of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their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teaching 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and e-learning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programmes.</a:t>
            </a:r>
            <a:endParaRPr sz="1400" dirty="0">
              <a:latin typeface="NeuzeitGro-Lig"/>
              <a:cs typeface="NeuzeitGro-Lig"/>
            </a:endParaRPr>
          </a:p>
        </p:txBody>
      </p:sp>
      <p:sp>
        <p:nvSpPr>
          <p:cNvPr id="462" name="object 462"/>
          <p:cNvSpPr txBox="1"/>
          <p:nvPr/>
        </p:nvSpPr>
        <p:spPr>
          <a:xfrm>
            <a:off x="6667289" y="5331489"/>
            <a:ext cx="3763010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8. </a:t>
            </a:r>
            <a:r>
              <a:rPr sz="1600" b="1" spc="-5" dirty="0">
                <a:solidFill>
                  <a:srgbClr val="FFFFFF"/>
                </a:solidFill>
                <a:latin typeface="Neuzeit Grotesk"/>
                <a:cs typeface="Neuzeit Grotesk"/>
              </a:rPr>
              <a:t>Post </a:t>
            </a:r>
            <a:r>
              <a:rPr sz="1600" b="1" dirty="0">
                <a:solidFill>
                  <a:srgbClr val="FFFFFF"/>
                </a:solidFill>
                <a:latin typeface="Neuzeit Grotesk"/>
                <a:cs typeface="Neuzeit Grotesk"/>
              </a:rPr>
              <a:t>study </a:t>
            </a:r>
            <a:r>
              <a:rPr sz="1600" b="1" spc="-5" dirty="0">
                <a:solidFill>
                  <a:srgbClr val="FFFFFF"/>
                </a:solidFill>
                <a:latin typeface="Neuzeit Grotesk"/>
                <a:cs typeface="Neuzeit Grotesk"/>
              </a:rPr>
              <a:t>German visa</a:t>
            </a:r>
            <a:endParaRPr sz="1600" dirty="0">
              <a:latin typeface="Neuzeit Grotesk"/>
              <a:cs typeface="Neuzeit Grotesk"/>
            </a:endParaRPr>
          </a:p>
          <a:p>
            <a:pPr marL="12700" marR="5080">
              <a:lnSpc>
                <a:spcPts val="1680"/>
              </a:lnSpc>
              <a:spcBef>
                <a:spcPts val="35"/>
              </a:spcBef>
            </a:pP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After </a:t>
            </a:r>
            <a:r>
              <a:rPr sz="1400" spc="-15" dirty="0">
                <a:solidFill>
                  <a:srgbClr val="FFFFFF"/>
                </a:solidFill>
                <a:latin typeface="NeuzeitGro-Lig"/>
                <a:cs typeface="NeuzeitGro-Lig"/>
              </a:rPr>
              <a:t>graduating,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students will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be </a:t>
            </a:r>
            <a:r>
              <a:rPr lang="en-GB"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able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NeuzeitGro-Lig"/>
                <a:cs typeface="NeuzeitGro-Lig"/>
              </a:rPr>
              <a:t>to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extend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their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residence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permit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for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up </a:t>
            </a:r>
            <a:r>
              <a:rPr sz="1400" spc="-15" dirty="0">
                <a:solidFill>
                  <a:srgbClr val="FFFFFF"/>
                </a:solidFill>
                <a:latin typeface="NeuzeitGro-Lig"/>
                <a:cs typeface="NeuzeitGro-Lig"/>
              </a:rPr>
              <a:t>to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18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months </a:t>
            </a:r>
            <a:r>
              <a:rPr sz="1400" spc="-15" dirty="0">
                <a:solidFill>
                  <a:srgbClr val="FFFFFF"/>
                </a:solidFill>
                <a:latin typeface="NeuzeitGro-Lig"/>
                <a:cs typeface="NeuzeitGro-Lig"/>
              </a:rPr>
              <a:t>to </a:t>
            </a:r>
            <a:r>
              <a:rPr sz="1400" spc="-20" dirty="0">
                <a:solidFill>
                  <a:srgbClr val="FFFFFF"/>
                </a:solidFill>
                <a:latin typeface="NeuzeitGro-Lig"/>
                <a:cs typeface="NeuzeitGro-Lig"/>
              </a:rPr>
              <a:t>take </a:t>
            </a:r>
            <a:r>
              <a:rPr sz="1400" spc="-10" dirty="0">
                <a:solidFill>
                  <a:srgbClr val="FFFFFF"/>
                </a:solidFill>
                <a:latin typeface="NeuzeitGro-Lig"/>
                <a:cs typeface="NeuzeitGro-Lig"/>
              </a:rPr>
              <a:t>advantage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of </a:t>
            </a:r>
            <a:r>
              <a:rPr sz="1400" spc="-15" dirty="0">
                <a:solidFill>
                  <a:srgbClr val="FFFFFF"/>
                </a:solidFill>
                <a:latin typeface="NeuzeitGro-Lig"/>
                <a:cs typeface="NeuzeitGro-Lig"/>
              </a:rPr>
              <a:t>career </a:t>
            </a:r>
            <a:r>
              <a:rPr sz="1400" spc="-5" dirty="0">
                <a:solidFill>
                  <a:srgbClr val="FFFFFF"/>
                </a:solidFill>
                <a:latin typeface="NeuzeitGro-Lig"/>
                <a:cs typeface="NeuzeitGro-Lig"/>
              </a:rPr>
              <a:t>opportunities </a:t>
            </a:r>
            <a:r>
              <a:rPr sz="1400" dirty="0">
                <a:solidFill>
                  <a:srgbClr val="FFFFFF"/>
                </a:solidFill>
                <a:latin typeface="NeuzeitGro-Lig"/>
                <a:cs typeface="NeuzeitGro-Lig"/>
              </a:rPr>
              <a:t>in</a:t>
            </a:r>
            <a:r>
              <a:rPr sz="1400" spc="25" dirty="0">
                <a:solidFill>
                  <a:srgbClr val="FFFFFF"/>
                </a:solidFill>
                <a:latin typeface="NeuzeitGro-Lig"/>
                <a:cs typeface="NeuzeitGro-Lig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NeuzeitGro-Lig"/>
                <a:cs typeface="NeuzeitGro-Lig"/>
              </a:rPr>
              <a:t>Germany.</a:t>
            </a:r>
            <a:r>
              <a:rPr lang="en-GB" sz="1400" spc="-15" dirty="0">
                <a:solidFill>
                  <a:srgbClr val="FFFFFF"/>
                </a:solidFill>
                <a:latin typeface="NeuzeitGro-Lig"/>
                <a:cs typeface="NeuzeitGro-Lig"/>
              </a:rPr>
              <a:t> You will need to have a good level of German. </a:t>
            </a:r>
            <a:endParaRPr sz="1400" dirty="0">
              <a:latin typeface="NeuzeitGro-Lig"/>
              <a:cs typeface="NeuzeitGro-Lig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2214" y="645109"/>
            <a:ext cx="911182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9655" algn="l"/>
                <a:tab pos="5521960" algn="l"/>
              </a:tabLst>
            </a:pPr>
            <a:r>
              <a:rPr lang="en-GB" sz="4400" spc="-40" dirty="0">
                <a:solidFill>
                  <a:srgbClr val="345073"/>
                </a:solidFill>
              </a:rPr>
              <a:t>Academic partnership</a:t>
            </a:r>
            <a:br>
              <a:rPr lang="en-GB" sz="4400" spc="-40" dirty="0">
                <a:solidFill>
                  <a:srgbClr val="345073"/>
                </a:solidFill>
              </a:rPr>
            </a:br>
            <a:r>
              <a:rPr lang="en-GB" sz="4400" spc="-40" dirty="0">
                <a:solidFill>
                  <a:srgbClr val="345073"/>
                </a:solidFill>
              </a:rPr>
              <a:t> 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774700" y="3324225"/>
            <a:ext cx="6943083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1653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NeuzeitGro-Lig"/>
                <a:cs typeface="NeuzeitGro-Lig"/>
              </a:rPr>
              <a:t>Established in 2005; it delivers bachelor’s degrees, specialisation degrees, research doctorates and university master’s degrees acknowledged throughout the world.</a:t>
            </a:r>
          </a:p>
          <a:p>
            <a:pPr marL="285750" indent="-28575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5" dirty="0">
                <a:latin typeface="NeuzeitGro-Lig"/>
                <a:cs typeface="NeuzeitGro-Lig"/>
              </a:rPr>
              <a:t>UNINETTUNO </a:t>
            </a:r>
            <a:r>
              <a:rPr sz="2000" dirty="0">
                <a:latin typeface="NeuzeitGro-Lig"/>
                <a:cs typeface="NeuzeitGro-Lig"/>
              </a:rPr>
              <a:t>is a </a:t>
            </a:r>
            <a:r>
              <a:rPr sz="2000" spc="-10" dirty="0">
                <a:latin typeface="NeuzeitGro-Lig"/>
                <a:cs typeface="NeuzeitGro-Lig"/>
              </a:rPr>
              <a:t>distance</a:t>
            </a:r>
            <a:r>
              <a:rPr lang="en-GB" sz="2000" spc="-10" dirty="0">
                <a:latin typeface="NeuzeitGro-Lig"/>
                <a:cs typeface="NeuzeitGro-Lig"/>
              </a:rPr>
              <a:t>-</a:t>
            </a:r>
            <a:r>
              <a:rPr sz="2000" spc="-10" dirty="0">
                <a:latin typeface="NeuzeitGro-Lig"/>
                <a:cs typeface="NeuzeitGro-Lig"/>
              </a:rPr>
              <a:t>teaching </a:t>
            </a:r>
            <a:r>
              <a:rPr sz="2000" spc="-5" dirty="0">
                <a:latin typeface="NeuzeitGro-Lig"/>
                <a:cs typeface="NeuzeitGro-Lig"/>
              </a:rPr>
              <a:t>university based </a:t>
            </a:r>
            <a:r>
              <a:rPr sz="2000" dirty="0">
                <a:latin typeface="NeuzeitGro-Lig"/>
                <a:cs typeface="NeuzeitGro-Lig"/>
              </a:rPr>
              <a:t>on </a:t>
            </a:r>
            <a:r>
              <a:rPr sz="2000" spc="-5" dirty="0">
                <a:latin typeface="NeuzeitGro-Lig"/>
                <a:cs typeface="NeuzeitGro-Lig"/>
              </a:rPr>
              <a:t>close </a:t>
            </a:r>
            <a:r>
              <a:rPr sz="2000" spc="-10" dirty="0">
                <a:latin typeface="NeuzeitGro-Lig"/>
                <a:cs typeface="NeuzeitGro-Lig"/>
              </a:rPr>
              <a:t>cooperation with traditional  universities </a:t>
            </a:r>
            <a:r>
              <a:rPr sz="2000" spc="-15" dirty="0">
                <a:latin typeface="NeuzeitGro-Lig"/>
                <a:cs typeface="NeuzeitGro-Lig"/>
              </a:rPr>
              <a:t>from Europe, </a:t>
            </a:r>
            <a:r>
              <a:rPr sz="2000" spc="-10" dirty="0">
                <a:latin typeface="NeuzeitGro-Lig"/>
                <a:cs typeface="NeuzeitGro-Lig"/>
              </a:rPr>
              <a:t>the </a:t>
            </a:r>
            <a:r>
              <a:rPr sz="2000" spc="-15" dirty="0">
                <a:latin typeface="NeuzeitGro-Lig"/>
                <a:cs typeface="NeuzeitGro-Lig"/>
              </a:rPr>
              <a:t>Arab World, </a:t>
            </a:r>
            <a:r>
              <a:rPr sz="2000" spc="-10" dirty="0">
                <a:latin typeface="NeuzeitGro-Lig"/>
                <a:cs typeface="NeuzeitGro-Lig"/>
              </a:rPr>
              <a:t>the United </a:t>
            </a:r>
            <a:r>
              <a:rPr sz="2000" spc="-15" dirty="0">
                <a:latin typeface="NeuzeitGro-Lig"/>
                <a:cs typeface="NeuzeitGro-Lig"/>
              </a:rPr>
              <a:t>States </a:t>
            </a:r>
            <a:r>
              <a:rPr sz="2000" dirty="0">
                <a:latin typeface="NeuzeitGro-Lig"/>
                <a:cs typeface="NeuzeitGro-Lig"/>
              </a:rPr>
              <a:t>and </a:t>
            </a:r>
            <a:r>
              <a:rPr sz="2000" spc="-5" dirty="0">
                <a:latin typeface="NeuzeitGro-Lig"/>
                <a:cs typeface="NeuzeitGro-Lig"/>
              </a:rPr>
              <a:t>Asia. </a:t>
            </a:r>
            <a:endParaRPr lang="en-GB" sz="2000" spc="-5" dirty="0">
              <a:latin typeface="NeuzeitGro-Lig"/>
              <a:cs typeface="NeuzeitGro-Lig"/>
            </a:endParaRPr>
          </a:p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spc="-5" dirty="0">
              <a:latin typeface="NeuzeitGro-Lig"/>
              <a:cs typeface="NeuzeitGro-Lig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2983" y="4317257"/>
            <a:ext cx="3280417" cy="324559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700" y="2033160"/>
            <a:ext cx="4392378" cy="8960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4883" y="858386"/>
            <a:ext cx="2177423" cy="324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89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6691" y="539098"/>
            <a:ext cx="911182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9655" algn="l"/>
                <a:tab pos="5521960" algn="l"/>
              </a:tabLst>
            </a:pPr>
            <a:r>
              <a:rPr lang="en-GB" sz="4400" spc="-40" dirty="0">
                <a:solidFill>
                  <a:srgbClr val="345073"/>
                </a:solidFill>
              </a:rPr>
              <a:t>Academic partnership</a:t>
            </a:r>
            <a:br>
              <a:rPr lang="en-GB" sz="4400" spc="-40" dirty="0">
                <a:solidFill>
                  <a:srgbClr val="345073"/>
                </a:solidFill>
              </a:rPr>
            </a:br>
            <a:r>
              <a:rPr lang="en-GB" sz="4400" spc="-40" dirty="0">
                <a:solidFill>
                  <a:srgbClr val="345073"/>
                </a:solidFill>
              </a:rPr>
              <a:t> </a:t>
            </a:r>
            <a:endParaRPr sz="4400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2983" y="4317257"/>
            <a:ext cx="3280417" cy="32455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616" y="639146"/>
            <a:ext cx="2108111" cy="3142279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68BB7594-86F7-4889-B77E-5D2B4E4B5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933" y="1442515"/>
            <a:ext cx="6019801" cy="1684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E436DF-9E81-48E8-B801-8E1042600534}"/>
              </a:ext>
            </a:extLst>
          </p:cNvPr>
          <p:cNvSpPr/>
          <p:nvPr/>
        </p:nvSpPr>
        <p:spPr>
          <a:xfrm>
            <a:off x="730673" y="3086213"/>
            <a:ext cx="70640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euzeitGro-Lig"/>
              </a:rPr>
              <a:t>BSBI is proud to offer two of Concordia-Chicago’s most bespoke degree </a:t>
            </a:r>
            <a:r>
              <a:rPr lang="en-US" dirty="0" err="1">
                <a:latin typeface="NeuzeitGro-Lig"/>
              </a:rPr>
              <a:t>programmes</a:t>
            </a:r>
            <a:r>
              <a:rPr lang="en-US" dirty="0">
                <a:latin typeface="NeuzeitGro-Lig"/>
              </a:rPr>
              <a:t>, which are taught at our central Berlin campus.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b="1" dirty="0">
                <a:latin typeface="neuzeit-grotesk"/>
              </a:rPr>
              <a:t>MA in Innovation and Entrepreneurship (MAIE)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b="1" dirty="0">
                <a:latin typeface="neuzeit-grotesk"/>
              </a:rPr>
              <a:t>Master’s in Business Administration (MBA) </a:t>
            </a:r>
            <a:endParaRPr lang="en-GB" b="1" dirty="0">
              <a:latin typeface="NeuzeitGro-Lig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NeuzeitGro-Lig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euzeitGro-Lig"/>
              </a:rPr>
              <a:t>This unique opportunity will allow BSBI students to earn a degree from a U.S institution without having to travel and study in the U.S.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NeuzeitGro-Lig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euzeitGro-Lig"/>
              </a:rPr>
              <a:t>The </a:t>
            </a:r>
            <a:r>
              <a:rPr lang="en-US" dirty="0" err="1">
                <a:latin typeface="NeuzeitGro-Lig"/>
              </a:rPr>
              <a:t>programmes</a:t>
            </a:r>
            <a:r>
              <a:rPr lang="en-US" dirty="0">
                <a:latin typeface="NeuzeitGro-Lig"/>
              </a:rPr>
              <a:t> offered by Concordia-Chicago are fully accredited by the Higher Learning Commission (HLC). In addition, the University’s College of Business is a member of the Accreditation Council for Business Schools and Programs (ACBSP).</a:t>
            </a:r>
            <a:endParaRPr lang="en-GB" dirty="0">
              <a:latin typeface="NeuzeitGro-Lig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02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4" y="-12310"/>
            <a:ext cx="11344276" cy="7562850"/>
          </a:xfrm>
          <a:prstGeom prst="rect">
            <a:avLst/>
          </a:prstGeom>
        </p:spPr>
      </p:pic>
      <p:pic>
        <p:nvPicPr>
          <p:cNvPr id="9" name="Picture 8" descr="A picture containing building, bridge&#10;&#10;Description automatically generated">
            <a:extLst>
              <a:ext uri="{FF2B5EF4-FFF2-40B4-BE49-F238E27FC236}">
                <a16:creationId xmlns:a16="http://schemas.microsoft.com/office/drawing/2014/main" xmlns="" id="{2022972F-DBF2-441C-BA4F-EE4735780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6900" y="2257425"/>
            <a:ext cx="5397622" cy="43148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621F44-D092-4D54-9E85-6767C74CBA0E}"/>
              </a:ext>
            </a:extLst>
          </p:cNvPr>
          <p:cNvSpPr txBox="1"/>
          <p:nvPr/>
        </p:nvSpPr>
        <p:spPr>
          <a:xfrm>
            <a:off x="4550139" y="3476625"/>
            <a:ext cx="2949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latin typeface="NeuzeitGro-Lig"/>
              </a:rPr>
              <a:t>What our </a:t>
            </a:r>
            <a:br>
              <a:rPr lang="en-GB" sz="4000" b="1" dirty="0">
                <a:solidFill>
                  <a:srgbClr val="FFC000"/>
                </a:solidFill>
                <a:latin typeface="NeuzeitGro-Lig"/>
              </a:rPr>
            </a:br>
            <a:r>
              <a:rPr lang="en-GB" sz="4000" b="1" dirty="0">
                <a:solidFill>
                  <a:srgbClr val="FFC000"/>
                </a:solidFill>
                <a:latin typeface="NeuzeitGro-Lig"/>
              </a:rPr>
              <a:t>students say </a:t>
            </a:r>
          </a:p>
        </p:txBody>
      </p:sp>
      <p:pic>
        <p:nvPicPr>
          <p:cNvPr id="10" name="Picture 9" descr="A picture containing outdoor, kite, flying, water&#10;&#10;Description automatically generated">
            <a:extLst>
              <a:ext uri="{FF2B5EF4-FFF2-40B4-BE49-F238E27FC236}">
                <a16:creationId xmlns:a16="http://schemas.microsoft.com/office/drawing/2014/main" xmlns="" id="{58C98A28-A157-4775-9C9C-E809439852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517" y="1564481"/>
            <a:ext cx="5978512" cy="57007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8B8B7-46E0-45BA-AB06-A7D8E6C7B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48" r="-1" b="-1"/>
          <a:stretch/>
        </p:blipFill>
        <p:spPr>
          <a:xfrm>
            <a:off x="0" y="-11610"/>
            <a:ext cx="5803900" cy="7567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66B36A-50BE-4B6F-8B85-BBF1E7F6F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821" b="-1"/>
          <a:stretch/>
        </p:blipFill>
        <p:spPr>
          <a:xfrm>
            <a:off x="5155163" y="-11610"/>
            <a:ext cx="5809119" cy="757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22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283"/>
            <a:ext cx="10693400" cy="7559758"/>
          </a:xfrm>
          <a:prstGeom prst="rect">
            <a:avLst/>
          </a:prstGeom>
        </p:spPr>
      </p:pic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1043623" y="1742748"/>
            <a:ext cx="814895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7110" algn="l"/>
              </a:tabLst>
            </a:pPr>
            <a:r>
              <a:rPr lang="en-GB" sz="5000">
                <a:solidFill>
                  <a:srgbClr val="345073"/>
                </a:solidFill>
              </a:rPr>
              <a:t>Our campus </a:t>
            </a:r>
            <a:endParaRPr lang="en-GB" sz="5000" dirty="0">
              <a:solidFill>
                <a:srgbClr val="345073"/>
              </a:solidFill>
            </a:endParaRPr>
          </a:p>
        </p:txBody>
      </p:sp>
      <p:pic>
        <p:nvPicPr>
          <p:cNvPr id="6" name="Picture 5" descr="A city street in front of a building&#10;&#10;Description automatically generated">
            <a:extLst>
              <a:ext uri="{FF2B5EF4-FFF2-40B4-BE49-F238E27FC236}">
                <a16:creationId xmlns:a16="http://schemas.microsoft.com/office/drawing/2014/main" xmlns="" id="{B4CCCB89-97DC-463C-912C-6AF55B7B3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23" y="3470974"/>
            <a:ext cx="5332278" cy="4147327"/>
          </a:xfrm>
          <a:prstGeom prst="rect">
            <a:avLst/>
          </a:prstGeom>
        </p:spPr>
      </p:pic>
      <p:pic>
        <p:nvPicPr>
          <p:cNvPr id="11" name="Picture 10" descr="Two people sitting at a table using a computer&#10;&#10;Description automatically generated">
            <a:extLst>
              <a:ext uri="{FF2B5EF4-FFF2-40B4-BE49-F238E27FC236}">
                <a16:creationId xmlns:a16="http://schemas.microsoft.com/office/drawing/2014/main" xmlns="" id="{310401B3-8ACF-49FF-8E43-5AA83936D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900" y="7375"/>
            <a:ext cx="5778500" cy="3852333"/>
          </a:xfrm>
          <a:prstGeom prst="rect">
            <a:avLst/>
          </a:prstGeom>
        </p:spPr>
      </p:pic>
      <p:pic>
        <p:nvPicPr>
          <p:cNvPr id="19" name="Picture 18" descr="A picture containing outdoor, kite, flying, water&#10;&#10;Description automatically generated">
            <a:extLst>
              <a:ext uri="{FF2B5EF4-FFF2-40B4-BE49-F238E27FC236}">
                <a16:creationId xmlns:a16="http://schemas.microsoft.com/office/drawing/2014/main" xmlns="" id="{9CFE4F34-7FF4-4D5C-BA4F-AE746171B3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9700" y="276225"/>
            <a:ext cx="5978512" cy="5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06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0693400" cy="7559758"/>
          </a:xfrm>
          <a:prstGeom prst="rect">
            <a:avLst/>
          </a:prstGeom>
        </p:spPr>
      </p:pic>
      <p:pic>
        <p:nvPicPr>
          <p:cNvPr id="6" name="Picture 5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xmlns="" id="{962CE0AA-54A3-4CAA-8DE8-15543A65E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891" y="3903961"/>
            <a:ext cx="5384591" cy="3589727"/>
          </a:xfrm>
          <a:prstGeom prst="rect">
            <a:avLst/>
          </a:prstGeom>
        </p:spPr>
      </p:pic>
      <p:pic>
        <p:nvPicPr>
          <p:cNvPr id="12" name="Picture 1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C81A6AD6-EBFC-4A29-905A-451226473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76" y="-1"/>
            <a:ext cx="5855943" cy="3903961"/>
          </a:xfrm>
          <a:prstGeom prst="rect">
            <a:avLst/>
          </a:prstGeom>
        </p:spPr>
      </p:pic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1384300" y="1720180"/>
            <a:ext cx="81489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7110" algn="l"/>
              </a:tabLst>
            </a:pPr>
            <a:r>
              <a:rPr lang="en-GB" sz="4000" dirty="0">
                <a:solidFill>
                  <a:srgbClr val="345073"/>
                </a:solidFill>
              </a:rPr>
              <a:t>Our campus </a:t>
            </a:r>
          </a:p>
        </p:txBody>
      </p:sp>
      <p:pic>
        <p:nvPicPr>
          <p:cNvPr id="14" name="Picture 13" descr="A picture containing outdoor, kite, flying, water&#10;&#10;Description automatically generated">
            <a:extLst>
              <a:ext uri="{FF2B5EF4-FFF2-40B4-BE49-F238E27FC236}">
                <a16:creationId xmlns:a16="http://schemas.microsoft.com/office/drawing/2014/main" xmlns="" id="{EE93A354-ACB6-410E-99D0-54DF62A5D7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40" y="376120"/>
            <a:ext cx="5339206" cy="50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37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CC1D1B63F264CB5A943C17A1A4DE1" ma:contentTypeVersion="4" ma:contentTypeDescription="Create a new document." ma:contentTypeScope="" ma:versionID="3b9e659efcf181aa44a97c9a5254856f">
  <xsd:schema xmlns:xsd="http://www.w3.org/2001/XMLSchema" xmlns:xs="http://www.w3.org/2001/XMLSchema" xmlns:p="http://schemas.microsoft.com/office/2006/metadata/properties" xmlns:ns1="http://schemas.microsoft.com/sharepoint/v3" xmlns:ns2="60cb2bb0-26af-4bc6-a4c9-1da0be4cd79e" xmlns:ns4="http://schemas.microsoft.com/sharepoint/v4" targetNamespace="http://schemas.microsoft.com/office/2006/metadata/properties" ma:root="true" ma:fieldsID="8248b9716f4bb1e2834d4a4b6a4f5086" ns1:_="" ns2:_="" ns4:_="">
    <xsd:import namespace="http://schemas.microsoft.com/sharepoint/v3"/>
    <xsd:import namespace="60cb2bb0-26af-4bc6-a4c9-1da0be4cd79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4:IconOverlay" minOccurs="0"/>
                <xsd:element ref="ns1:_vti_ItemDeclaredRecord" minOccurs="0"/>
                <xsd:element ref="ns1:_vti_ItemHoldRecor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3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1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b2bb0-26af-4bc6-a4c9-1da0be4cd79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D7FD8A7C-6739-4BD6-8267-1B7C787442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13FA2B-EB13-4F62-BDA3-B6E9B824CA7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7FFD673-E21C-47DF-BFA5-F381946122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0cb2bb0-26af-4bc6-a4c9-1da0be4cd79e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2DB2298-1B43-45CF-978F-05B0C383FA00}">
  <ds:schemaRefs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60cb2bb0-26af-4bc6-a4c9-1da0be4cd79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1167</Words>
  <Application>Microsoft Office PowerPoint</Application>
  <PresentationFormat>Custom</PresentationFormat>
  <Paragraphs>241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Agenda</vt:lpstr>
      <vt:lpstr>Why Study at BSBI?</vt:lpstr>
      <vt:lpstr>Academic partnership  </vt:lpstr>
      <vt:lpstr>Academic partnership  </vt:lpstr>
      <vt:lpstr>Slide 6</vt:lpstr>
      <vt:lpstr>Slide 7</vt:lpstr>
      <vt:lpstr>Our campus </vt:lpstr>
      <vt:lpstr>Our campus </vt:lpstr>
      <vt:lpstr>Slide 10</vt:lpstr>
      <vt:lpstr>Slide 11</vt:lpstr>
      <vt:lpstr>Our programmes</vt:lpstr>
      <vt:lpstr>Slide 13</vt:lpstr>
      <vt:lpstr>Slide 14</vt:lpstr>
      <vt:lpstr>Slide 15</vt:lpstr>
      <vt:lpstr>Uninettuno Entry Requirements BA Admissions Criteria</vt:lpstr>
      <vt:lpstr>Uninettuno Entry Requirements Postgraduate Admissions Criteria</vt:lpstr>
      <vt:lpstr>CUC Entry Requirements Postgraduate Admissions Criteria</vt:lpstr>
      <vt:lpstr>Slide 19</vt:lpstr>
      <vt:lpstr>Career services</vt:lpstr>
      <vt:lpstr>Accommodation in Berlin </vt:lpstr>
      <vt:lpstr>Slide 22</vt:lpstr>
      <vt:lpstr>Contact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Nevo</dc:creator>
  <cp:lastModifiedBy>HP</cp:lastModifiedBy>
  <cp:revision>27</cp:revision>
  <dcterms:created xsi:type="dcterms:W3CDTF">2019-11-20T16:28:23Z</dcterms:created>
  <dcterms:modified xsi:type="dcterms:W3CDTF">2020-05-20T06:53:26Z</dcterms:modified>
</cp:coreProperties>
</file>